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embeddedFontLst>
    <p:embeddedFont>
      <p:font typeface="Montserrat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Montserrat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boldItalic.fntdata"/><Relationship Id="rId30" Type="http://schemas.openxmlformats.org/officeDocument/2006/relationships/font" Target="fonts/Montserra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d365406e70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d365406e70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d365406e70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d365406e70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d365406e70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d365406e70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d365406e70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d365406e70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ed07d60361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ed07d60361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ed07d60361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ed07d60361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d365406e70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d365406e70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ed07d60361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ed07d60361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d365406e70_0_4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d365406e70_0_4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d365406e70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d365406e70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d365406e70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d365406e70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d365406e70_0_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d365406e70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d365406e70_0_3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d365406e70_0_3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ed07d60361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ed07d6036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ed07d60361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ed07d60361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d365406e70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d365406e70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ed07d60361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ed07d60361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ed07d60361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ed07d60361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d365406e70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d365406e70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ed07d60361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ed07d60361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ed07d60361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ed07d60361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9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9.jpg"/><Relationship Id="rId4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jpg"/><Relationship Id="rId4" Type="http://schemas.openxmlformats.org/officeDocument/2006/relationships/image" Target="../media/image30.png"/><Relationship Id="rId5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jpg"/><Relationship Id="rId4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jpg"/><Relationship Id="rId4" Type="http://schemas.openxmlformats.org/officeDocument/2006/relationships/image" Target="../media/image9.png"/><Relationship Id="rId5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jpg"/><Relationship Id="rId4" Type="http://schemas.openxmlformats.org/officeDocument/2006/relationships/image" Target="../media/image9.png"/><Relationship Id="rId5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youtube.com/watch?v=K_flX-fvPyw" TargetMode="External"/><Relationship Id="rId4" Type="http://schemas.openxmlformats.org/officeDocument/2006/relationships/image" Target="../media/image2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9.jpg"/><Relationship Id="rId4" Type="http://schemas.openxmlformats.org/officeDocument/2006/relationships/image" Target="../media/image18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19.png"/><Relationship Id="rId8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jpg"/><Relationship Id="rId4" Type="http://schemas.openxmlformats.org/officeDocument/2006/relationships/image" Target="../media/image9.png"/><Relationship Id="rId5" Type="http://schemas.openxmlformats.org/officeDocument/2006/relationships/image" Target="../media/image25.png"/><Relationship Id="rId6" Type="http://schemas.openxmlformats.org/officeDocument/2006/relationships/image" Target="../media/image2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jpg"/><Relationship Id="rId4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9.jpg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9.jpg"/><Relationship Id="rId4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jpg"/><Relationship Id="rId4" Type="http://schemas.openxmlformats.org/officeDocument/2006/relationships/image" Target="../media/image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jpg"/><Relationship Id="rId4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jpg"/><Relationship Id="rId4" Type="http://schemas.openxmlformats.org/officeDocument/2006/relationships/image" Target="../media/image9.png"/><Relationship Id="rId5" Type="http://schemas.openxmlformats.org/officeDocument/2006/relationships/image" Target="../media/image2.png"/><Relationship Id="rId6" Type="http://schemas.openxmlformats.org/officeDocument/2006/relationships/image" Target="../media/image23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9.jpg"/><Relationship Id="rId4" Type="http://schemas.openxmlformats.org/officeDocument/2006/relationships/image" Target="../media/image9.png"/><Relationship Id="rId5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9.jpg"/><Relationship Id="rId4" Type="http://schemas.openxmlformats.org/officeDocument/2006/relationships/image" Target="../media/image5.png"/><Relationship Id="rId5" Type="http://schemas.openxmlformats.org/officeDocument/2006/relationships/image" Target="../media/image12.png"/><Relationship Id="rId6" Type="http://schemas.openxmlformats.org/officeDocument/2006/relationships/image" Target="../media/image6.png"/><Relationship Id="rId7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9.jpg"/><Relationship Id="rId4" Type="http://schemas.openxmlformats.org/officeDocument/2006/relationships/image" Target="../media/image9.png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9.jp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jp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9.jpg"/><Relationship Id="rId4" Type="http://schemas.openxmlformats.org/officeDocument/2006/relationships/image" Target="../media/image9.png"/><Relationship Id="rId5" Type="http://schemas.openxmlformats.org/officeDocument/2006/relationships/image" Target="../media/image13.png"/><Relationship Id="rId6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9.jpg"/><Relationship Id="rId4" Type="http://schemas.openxmlformats.org/officeDocument/2006/relationships/image" Target="../media/image9.png"/><Relationship Id="rId5" Type="http://schemas.openxmlformats.org/officeDocument/2006/relationships/image" Target="../media/image14.png"/><Relationship Id="rId6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4">
            <a:alphaModFix/>
          </a:blip>
          <a:srcRect b="0" l="0" r="58080" t="0"/>
          <a:stretch/>
        </p:blipFill>
        <p:spPr>
          <a:xfrm>
            <a:off x="3021900" y="1781050"/>
            <a:ext cx="1299577" cy="114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b="0" l="41918" r="0" t="0"/>
          <a:stretch/>
        </p:blipFill>
        <p:spPr>
          <a:xfrm>
            <a:off x="4321475" y="1781050"/>
            <a:ext cx="1800624" cy="11488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381200" y="3138925"/>
            <a:ext cx="6381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nl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Future Proof ondernemen met een </a:t>
            </a:r>
            <a:endParaRPr i="1"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nl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strategische website</a:t>
            </a:r>
            <a:endParaRPr i="1"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 txBox="1"/>
          <p:nvPr>
            <p:ph type="title"/>
          </p:nvPr>
        </p:nvSpPr>
        <p:spPr>
          <a:xfrm>
            <a:off x="311700" y="625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latin typeface="Montserrat"/>
                <a:ea typeface="Montserrat"/>
                <a:cs typeface="Montserrat"/>
                <a:sym typeface="Montserrat"/>
              </a:rPr>
              <a:t>3 seconden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" name="Google Shape;136;p22"/>
          <p:cNvSpPr txBox="1"/>
          <p:nvPr/>
        </p:nvSpPr>
        <p:spPr>
          <a:xfrm>
            <a:off x="1381200" y="1255575"/>
            <a:ext cx="638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nl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Dat is alles wat een bezoeker je geeft</a:t>
            </a:r>
            <a:endParaRPr i="1"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p22"/>
          <p:cNvSpPr/>
          <p:nvPr/>
        </p:nvSpPr>
        <p:spPr>
          <a:xfrm>
            <a:off x="457200" y="3036870"/>
            <a:ext cx="82296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4FC"/>
              </a:buClr>
              <a:buSzPts val="1600"/>
              <a:buFont typeface="Calibri"/>
              <a:buNone/>
            </a:pPr>
            <a:r>
              <a:rPr b="0" i="0" lang="nl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Ik laat nu een website zien. Onthoud wat je ziet.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2"/>
          <p:cNvSpPr/>
          <p:nvPr/>
        </p:nvSpPr>
        <p:spPr>
          <a:xfrm>
            <a:off x="548640" y="3722670"/>
            <a:ext cx="2606100" cy="9600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2"/>
          <p:cNvSpPr/>
          <p:nvPr/>
        </p:nvSpPr>
        <p:spPr>
          <a:xfrm>
            <a:off x="548640" y="3722670"/>
            <a:ext cx="26061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1F5F9"/>
              </a:buClr>
              <a:buSzPts val="1400"/>
              <a:buFont typeface="Calibri"/>
              <a:buNone/>
            </a:pPr>
            <a:r>
              <a:rPr b="0" i="0" lang="nl" sz="1400" u="none" cap="none" strike="noStrike">
                <a:solidFill>
                  <a:srgbClr val="F1F5F9"/>
                </a:solidFill>
                <a:latin typeface="Calibri"/>
                <a:ea typeface="Calibri"/>
                <a:cs typeface="Calibri"/>
                <a:sym typeface="Calibri"/>
              </a:rPr>
              <a:t>Wat verkochten ze?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2"/>
          <p:cNvSpPr/>
          <p:nvPr/>
        </p:nvSpPr>
        <p:spPr>
          <a:xfrm>
            <a:off x="3337560" y="3722670"/>
            <a:ext cx="2606100" cy="9600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2"/>
          <p:cNvSpPr/>
          <p:nvPr/>
        </p:nvSpPr>
        <p:spPr>
          <a:xfrm>
            <a:off x="3337560" y="3722670"/>
            <a:ext cx="26061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1F5F9"/>
              </a:buClr>
              <a:buSzPts val="1400"/>
              <a:buFont typeface="Calibri"/>
              <a:buNone/>
            </a:pPr>
            <a:r>
              <a:rPr b="0" i="0" lang="nl" sz="1400" u="none" cap="none" strike="noStrike">
                <a:solidFill>
                  <a:srgbClr val="F1F5F9"/>
                </a:solidFill>
                <a:latin typeface="Calibri"/>
                <a:ea typeface="Calibri"/>
                <a:cs typeface="Calibri"/>
                <a:sym typeface="Calibri"/>
              </a:rPr>
              <a:t>Wat viel op?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2"/>
          <p:cNvSpPr/>
          <p:nvPr/>
        </p:nvSpPr>
        <p:spPr>
          <a:xfrm>
            <a:off x="6126480" y="3722670"/>
            <a:ext cx="2606100" cy="9600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2"/>
          <p:cNvSpPr/>
          <p:nvPr/>
        </p:nvSpPr>
        <p:spPr>
          <a:xfrm>
            <a:off x="6126480" y="3722670"/>
            <a:ext cx="26061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1F5F9"/>
              </a:buClr>
              <a:buSzPts val="1400"/>
              <a:buFont typeface="Calibri"/>
              <a:buNone/>
            </a:pPr>
            <a:r>
              <a:rPr b="0" i="0" lang="nl" sz="1400" u="none" cap="none" strike="noStrike">
                <a:solidFill>
                  <a:srgbClr val="F1F5F9"/>
                </a:solidFill>
                <a:latin typeface="Calibri"/>
                <a:ea typeface="Calibri"/>
                <a:cs typeface="Calibri"/>
                <a:sym typeface="Calibri"/>
              </a:rPr>
              <a:t>Wat moest je doen?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2"/>
          <p:cNvSpPr/>
          <p:nvPr/>
        </p:nvSpPr>
        <p:spPr>
          <a:xfrm>
            <a:off x="3200400" y="1939480"/>
            <a:ext cx="27432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</a:pPr>
            <a:r>
              <a:rPr b="0" i="0" lang="nl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⏱️</a:t>
            </a:r>
            <a:endParaRPr b="0" i="0" sz="6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3400" y="548899"/>
            <a:ext cx="7885248" cy="398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/>
          <p:nvPr>
            <p:ph type="title"/>
          </p:nvPr>
        </p:nvSpPr>
        <p:spPr>
          <a:xfrm>
            <a:off x="311700" y="625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latin typeface="Montserrat"/>
                <a:ea typeface="Montserrat"/>
                <a:cs typeface="Montserrat"/>
                <a:sym typeface="Montserrat"/>
              </a:rPr>
              <a:t>3 seconden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p24"/>
          <p:cNvSpPr txBox="1"/>
          <p:nvPr/>
        </p:nvSpPr>
        <p:spPr>
          <a:xfrm>
            <a:off x="1381200" y="1255575"/>
            <a:ext cx="638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nl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Dat is alles wat een bezoeker je geeft</a:t>
            </a:r>
            <a:endParaRPr i="1"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" name="Google Shape;158;p24"/>
          <p:cNvSpPr/>
          <p:nvPr/>
        </p:nvSpPr>
        <p:spPr>
          <a:xfrm>
            <a:off x="457200" y="3036870"/>
            <a:ext cx="82296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4FC"/>
              </a:buClr>
              <a:buSzPts val="1600"/>
              <a:buFont typeface="Calibri"/>
              <a:buNone/>
            </a:pPr>
            <a:r>
              <a:rPr b="0" i="0" lang="nl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Ik laat nu een website zien. Onthoud wat je ziet.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4"/>
          <p:cNvSpPr/>
          <p:nvPr/>
        </p:nvSpPr>
        <p:spPr>
          <a:xfrm>
            <a:off x="548640" y="3722670"/>
            <a:ext cx="2606100" cy="9600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4"/>
          <p:cNvSpPr/>
          <p:nvPr/>
        </p:nvSpPr>
        <p:spPr>
          <a:xfrm>
            <a:off x="548640" y="3722670"/>
            <a:ext cx="26061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1F5F9"/>
              </a:buClr>
              <a:buSzPts val="1400"/>
              <a:buFont typeface="Calibri"/>
              <a:buNone/>
            </a:pPr>
            <a:r>
              <a:rPr b="0" i="0" lang="nl" sz="1400" u="none" cap="none" strike="noStrike">
                <a:solidFill>
                  <a:srgbClr val="F1F5F9"/>
                </a:solidFill>
                <a:latin typeface="Calibri"/>
                <a:ea typeface="Calibri"/>
                <a:cs typeface="Calibri"/>
                <a:sym typeface="Calibri"/>
              </a:rPr>
              <a:t>Wat verkochten ze?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4"/>
          <p:cNvSpPr/>
          <p:nvPr/>
        </p:nvSpPr>
        <p:spPr>
          <a:xfrm>
            <a:off x="3337560" y="3722670"/>
            <a:ext cx="2606100" cy="9600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4"/>
          <p:cNvSpPr/>
          <p:nvPr/>
        </p:nvSpPr>
        <p:spPr>
          <a:xfrm>
            <a:off x="3337560" y="3722670"/>
            <a:ext cx="26061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1F5F9"/>
              </a:buClr>
              <a:buSzPts val="1400"/>
              <a:buFont typeface="Calibri"/>
              <a:buNone/>
            </a:pPr>
            <a:r>
              <a:rPr b="0" i="0" lang="nl" sz="1400" u="none" cap="none" strike="noStrike">
                <a:solidFill>
                  <a:srgbClr val="F1F5F9"/>
                </a:solidFill>
                <a:latin typeface="Calibri"/>
                <a:ea typeface="Calibri"/>
                <a:cs typeface="Calibri"/>
                <a:sym typeface="Calibri"/>
              </a:rPr>
              <a:t>Wat viel op?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4"/>
          <p:cNvSpPr/>
          <p:nvPr/>
        </p:nvSpPr>
        <p:spPr>
          <a:xfrm>
            <a:off x="6126480" y="3722670"/>
            <a:ext cx="2606100" cy="9600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4"/>
          <p:cNvSpPr/>
          <p:nvPr/>
        </p:nvSpPr>
        <p:spPr>
          <a:xfrm>
            <a:off x="6126480" y="3722670"/>
            <a:ext cx="26061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1F5F9"/>
              </a:buClr>
              <a:buSzPts val="1400"/>
              <a:buFont typeface="Calibri"/>
              <a:buNone/>
            </a:pPr>
            <a:r>
              <a:rPr b="0" i="0" lang="nl" sz="1400" u="none" cap="none" strike="noStrike">
                <a:solidFill>
                  <a:srgbClr val="F1F5F9"/>
                </a:solidFill>
                <a:latin typeface="Calibri"/>
                <a:ea typeface="Calibri"/>
                <a:cs typeface="Calibri"/>
                <a:sym typeface="Calibri"/>
              </a:rPr>
              <a:t>Wat moest je doen?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4"/>
          <p:cNvSpPr/>
          <p:nvPr/>
        </p:nvSpPr>
        <p:spPr>
          <a:xfrm>
            <a:off x="3200400" y="1939480"/>
            <a:ext cx="27432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</a:pPr>
            <a:r>
              <a:rPr b="0" i="0" lang="nl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⏱️</a:t>
            </a:r>
            <a:endParaRPr b="0" i="0" sz="6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5"/>
          <p:cNvPicPr preferRelativeResize="0"/>
          <p:nvPr/>
        </p:nvPicPr>
        <p:blipFill rotWithShape="1">
          <a:blip r:embed="rId5">
            <a:alphaModFix/>
          </a:blip>
          <a:srcRect b="8849" l="0" r="0" t="9372"/>
          <a:stretch/>
        </p:blipFill>
        <p:spPr>
          <a:xfrm>
            <a:off x="759725" y="293300"/>
            <a:ext cx="7313823" cy="4456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/>
          <p:nvPr>
            <p:ph type="title"/>
          </p:nvPr>
        </p:nvSpPr>
        <p:spPr>
          <a:xfrm>
            <a:off x="311700" y="625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latin typeface="Montserrat"/>
                <a:ea typeface="Montserrat"/>
                <a:cs typeface="Montserrat"/>
                <a:sym typeface="Montserrat"/>
              </a:rPr>
              <a:t>Een </a:t>
            </a:r>
            <a:r>
              <a:rPr b="1" lang="nl">
                <a:latin typeface="Montserrat"/>
                <a:ea typeface="Montserrat"/>
                <a:cs typeface="Montserrat"/>
                <a:sym typeface="Montserrat"/>
              </a:rPr>
              <a:t>irritatiefactortje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8" name="Google Shape;17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00438" y="2052038"/>
            <a:ext cx="2143125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6"/>
          <p:cNvSpPr txBox="1"/>
          <p:nvPr/>
        </p:nvSpPr>
        <p:spPr>
          <a:xfrm>
            <a:off x="1381200" y="1255575"/>
            <a:ext cx="638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nl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Wat gaat hier mis?</a:t>
            </a:r>
            <a:endParaRPr i="1"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40615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7" title="Gastcolleg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0575" y="296825"/>
            <a:ext cx="7882850" cy="443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latin typeface="Montserrat"/>
                <a:ea typeface="Montserrat"/>
                <a:cs typeface="Montserrat"/>
                <a:sym typeface="Montserrat"/>
              </a:rPr>
              <a:t>De psychologie achter online gedrag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1" name="Google Shape;191;p28"/>
          <p:cNvSpPr/>
          <p:nvPr/>
        </p:nvSpPr>
        <p:spPr>
          <a:xfrm>
            <a:off x="365760" y="1143000"/>
            <a:ext cx="4160400" cy="1719000"/>
          </a:xfrm>
          <a:prstGeom prst="rect">
            <a:avLst/>
          </a:prstGeom>
          <a:noFill/>
          <a:ln cap="flat" cmpd="sng" w="12700">
            <a:solidFill>
              <a:srgbClr val="475569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2" name="Google Shape;19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6928" y="155448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8"/>
          <p:cNvSpPr/>
          <p:nvPr/>
        </p:nvSpPr>
        <p:spPr>
          <a:xfrm>
            <a:off x="1188720" y="1371600"/>
            <a:ext cx="32004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nl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Cognitive Load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8"/>
          <p:cNvSpPr/>
          <p:nvPr/>
        </p:nvSpPr>
        <p:spPr>
          <a:xfrm>
            <a:off x="1188720" y="1783080"/>
            <a:ext cx="32004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200"/>
              <a:buFont typeface="Calibri"/>
              <a:buNone/>
            </a:pPr>
            <a:r>
              <a:rPr b="0" i="0" lang="nl" sz="12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Te veel opties = geen actie. Keuzestress blokkeert beslissingen.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8"/>
          <p:cNvSpPr/>
          <p:nvPr/>
        </p:nvSpPr>
        <p:spPr>
          <a:xfrm>
            <a:off x="4754880" y="1143000"/>
            <a:ext cx="4160400" cy="1719000"/>
          </a:xfrm>
          <a:prstGeom prst="rect">
            <a:avLst/>
          </a:prstGeom>
          <a:noFill/>
          <a:ln cap="flat" cmpd="sng" w="12700">
            <a:solidFill>
              <a:srgbClr val="475569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6" name="Google Shape;196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56048" y="155448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8"/>
          <p:cNvSpPr/>
          <p:nvPr/>
        </p:nvSpPr>
        <p:spPr>
          <a:xfrm>
            <a:off x="5577840" y="1371600"/>
            <a:ext cx="32004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nl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Social Proof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8"/>
          <p:cNvSpPr/>
          <p:nvPr/>
        </p:nvSpPr>
        <p:spPr>
          <a:xfrm>
            <a:off x="5577840" y="1783080"/>
            <a:ext cx="32004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200"/>
              <a:buFont typeface="Calibri"/>
              <a:buNone/>
            </a:pPr>
            <a:r>
              <a:rPr b="0" i="0" lang="nl" sz="12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92% vertrouwt reviews meer dan bedrijven. Mensen vertrouwen mensen.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8"/>
          <p:cNvSpPr/>
          <p:nvPr/>
        </p:nvSpPr>
        <p:spPr>
          <a:xfrm>
            <a:off x="365760" y="3063240"/>
            <a:ext cx="4160400" cy="1719000"/>
          </a:xfrm>
          <a:prstGeom prst="rect">
            <a:avLst/>
          </a:prstGeom>
          <a:noFill/>
          <a:ln cap="flat" cmpd="sng" w="12700">
            <a:solidFill>
              <a:srgbClr val="475569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0" name="Google Shape;200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6928" y="347472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8"/>
          <p:cNvSpPr/>
          <p:nvPr/>
        </p:nvSpPr>
        <p:spPr>
          <a:xfrm>
            <a:off x="1188720" y="3291840"/>
            <a:ext cx="32004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nl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Framing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8"/>
          <p:cNvSpPr/>
          <p:nvPr/>
        </p:nvSpPr>
        <p:spPr>
          <a:xfrm>
            <a:off x="1188720" y="3703320"/>
            <a:ext cx="32004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200"/>
              <a:buFont typeface="Calibri"/>
              <a:buNone/>
            </a:pPr>
            <a:r>
              <a:rPr b="0" i="0" lang="nl" sz="12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Hoe je iets presenteert bepaalt de keuze</a:t>
            </a:r>
            <a:r>
              <a:rPr lang="nl" sz="1200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0" i="0" lang="nl" sz="12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 los van de inhoud.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8"/>
          <p:cNvSpPr/>
          <p:nvPr/>
        </p:nvSpPr>
        <p:spPr>
          <a:xfrm>
            <a:off x="4754880" y="3063240"/>
            <a:ext cx="4160400" cy="1719000"/>
          </a:xfrm>
          <a:prstGeom prst="rect">
            <a:avLst/>
          </a:prstGeom>
          <a:noFill/>
          <a:ln cap="flat" cmpd="sng" w="12700">
            <a:solidFill>
              <a:srgbClr val="475569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4" name="Google Shape;204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56048" y="347472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8"/>
          <p:cNvSpPr/>
          <p:nvPr/>
        </p:nvSpPr>
        <p:spPr>
          <a:xfrm>
            <a:off x="5577840" y="3291840"/>
            <a:ext cx="32004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nl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Frictie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8"/>
          <p:cNvSpPr/>
          <p:nvPr/>
        </p:nvSpPr>
        <p:spPr>
          <a:xfrm>
            <a:off x="5577840" y="3703320"/>
            <a:ext cx="32004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200"/>
              <a:buFont typeface="Calibri"/>
              <a:buNone/>
            </a:pPr>
            <a:r>
              <a:rPr b="0" i="0" lang="nl" sz="12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Elke twijfel is een exit. Elk extra formulierveld = -15% conversie.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Google Shape;207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1500" y="773738"/>
            <a:ext cx="3596051" cy="359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67025" y="1308425"/>
            <a:ext cx="4851201" cy="252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2200">
                <a:latin typeface="Montserrat"/>
                <a:ea typeface="Montserrat"/>
                <a:cs typeface="Montserrat"/>
                <a:sym typeface="Montserrat"/>
              </a:rPr>
              <a:t>Je website is zelden het beginpunt</a:t>
            </a:r>
            <a:endParaRPr sz="2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0" name="Google Shape;220;p30"/>
          <p:cNvSpPr/>
          <p:nvPr/>
        </p:nvSpPr>
        <p:spPr>
          <a:xfrm>
            <a:off x="457200" y="1188720"/>
            <a:ext cx="2651700" cy="26517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94A3B8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30"/>
          <p:cNvSpPr/>
          <p:nvPr/>
        </p:nvSpPr>
        <p:spPr>
          <a:xfrm>
            <a:off x="457200" y="1325880"/>
            <a:ext cx="26517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nl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👀</a:t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30"/>
          <p:cNvSpPr/>
          <p:nvPr/>
        </p:nvSpPr>
        <p:spPr>
          <a:xfrm>
            <a:off x="457200" y="2011680"/>
            <a:ext cx="26517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300"/>
              <a:buFont typeface="Calibri"/>
              <a:buNone/>
            </a:pPr>
            <a:r>
              <a:rPr b="1" i="0" lang="nl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AWARENESS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30"/>
          <p:cNvSpPr/>
          <p:nvPr/>
        </p:nvSpPr>
        <p:spPr>
          <a:xfrm>
            <a:off x="548640" y="2423160"/>
            <a:ext cx="2469000" cy="12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100"/>
              <a:buFont typeface="Calibri"/>
              <a:buNone/>
            </a:pPr>
            <a:r>
              <a:rPr b="0" i="0" lang="nl" sz="11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Mensen ontdekken je via Google, LinkedIn of mond-tot-mond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30"/>
          <p:cNvSpPr/>
          <p:nvPr/>
        </p:nvSpPr>
        <p:spPr>
          <a:xfrm>
            <a:off x="3090672" y="2286000"/>
            <a:ext cx="3201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2200"/>
              <a:buFont typeface="Calibri"/>
              <a:buNone/>
            </a:pPr>
            <a:r>
              <a:rPr b="0" i="0" lang="nl" sz="220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30"/>
          <p:cNvSpPr/>
          <p:nvPr/>
        </p:nvSpPr>
        <p:spPr>
          <a:xfrm>
            <a:off x="3291840" y="1188720"/>
            <a:ext cx="2651700" cy="26517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C084FC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30"/>
          <p:cNvSpPr/>
          <p:nvPr/>
        </p:nvSpPr>
        <p:spPr>
          <a:xfrm>
            <a:off x="3291840" y="1325880"/>
            <a:ext cx="26517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nl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🤔</a:t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0"/>
          <p:cNvSpPr/>
          <p:nvPr/>
        </p:nvSpPr>
        <p:spPr>
          <a:xfrm>
            <a:off x="3291840" y="2011680"/>
            <a:ext cx="26517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4FC"/>
              </a:buClr>
              <a:buSzPts val="1300"/>
              <a:buFont typeface="Calibri"/>
              <a:buNone/>
            </a:pPr>
            <a:r>
              <a:rPr b="1" i="0" lang="nl" sz="1300" u="none" cap="none" strike="noStrike">
                <a:solidFill>
                  <a:srgbClr val="C084FC"/>
                </a:solidFill>
                <a:latin typeface="Calibri"/>
                <a:ea typeface="Calibri"/>
                <a:cs typeface="Calibri"/>
                <a:sym typeface="Calibri"/>
              </a:rPr>
              <a:t>CONSIDERATION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0"/>
          <p:cNvSpPr/>
          <p:nvPr/>
        </p:nvSpPr>
        <p:spPr>
          <a:xfrm>
            <a:off x="3383280" y="2423160"/>
            <a:ext cx="2469000" cy="12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100"/>
              <a:buFont typeface="Calibri"/>
              <a:buNone/>
            </a:pPr>
            <a:r>
              <a:rPr b="0" i="0" lang="nl" sz="11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Ze vergelijken jou met alternatieven. Jouw site moet overtuigen.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30"/>
          <p:cNvSpPr/>
          <p:nvPr/>
        </p:nvSpPr>
        <p:spPr>
          <a:xfrm>
            <a:off x="5925312" y="2286000"/>
            <a:ext cx="3201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2200"/>
              <a:buFont typeface="Calibri"/>
              <a:buNone/>
            </a:pPr>
            <a:r>
              <a:rPr b="0" i="0" lang="nl" sz="220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0"/>
          <p:cNvSpPr/>
          <p:nvPr/>
        </p:nvSpPr>
        <p:spPr>
          <a:xfrm>
            <a:off x="6126480" y="1188720"/>
            <a:ext cx="2651700" cy="26517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0"/>
          <p:cNvSpPr/>
          <p:nvPr/>
        </p:nvSpPr>
        <p:spPr>
          <a:xfrm>
            <a:off x="6126480" y="1325880"/>
            <a:ext cx="26517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nl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✅</a:t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30"/>
          <p:cNvSpPr/>
          <p:nvPr/>
        </p:nvSpPr>
        <p:spPr>
          <a:xfrm>
            <a:off x="6126480" y="2011680"/>
            <a:ext cx="26517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1300"/>
              <a:buFont typeface="Calibri"/>
              <a:buNone/>
            </a:pPr>
            <a:r>
              <a:rPr b="1" i="0" lang="nl" sz="1300" u="none" cap="none" strike="noStrike">
                <a:solidFill>
                  <a:srgbClr val="10B981"/>
                </a:solidFill>
                <a:latin typeface="Calibri"/>
                <a:ea typeface="Calibri"/>
                <a:cs typeface="Calibri"/>
                <a:sym typeface="Calibri"/>
              </a:rPr>
              <a:t>DECISION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30"/>
          <p:cNvSpPr/>
          <p:nvPr/>
        </p:nvSpPr>
        <p:spPr>
          <a:xfrm>
            <a:off x="6217920" y="2423160"/>
            <a:ext cx="2469000" cy="12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100"/>
              <a:buFont typeface="Calibri"/>
              <a:buNone/>
            </a:pPr>
            <a:r>
              <a:rPr b="0" i="0" lang="nl" sz="11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Nu bepalen ze het. Is het vertrouwen groot genoeg?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2200">
                <a:latin typeface="Montserrat"/>
                <a:ea typeface="Montserrat"/>
                <a:cs typeface="Montserrat"/>
                <a:sym typeface="Montserrat"/>
              </a:rPr>
              <a:t>Conversiepercentage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0" name="Google Shape;240;p31"/>
          <p:cNvSpPr/>
          <p:nvPr/>
        </p:nvSpPr>
        <p:spPr>
          <a:xfrm>
            <a:off x="1056037" y="1423454"/>
            <a:ext cx="1590600" cy="2929800"/>
          </a:xfrm>
          <a:prstGeom prst="rect">
            <a:avLst/>
          </a:prstGeom>
          <a:solidFill>
            <a:srgbClr val="10B981">
              <a:alpha val="80000"/>
            </a:srgbClr>
          </a:solidFill>
          <a:ln cap="flat" cmpd="sng" w="116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3700" lIns="83700" spcFirstLastPara="1" rIns="83700" wrap="square" tIns="83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31"/>
          <p:cNvSpPr/>
          <p:nvPr/>
        </p:nvSpPr>
        <p:spPr>
          <a:xfrm>
            <a:off x="1056037" y="1423454"/>
            <a:ext cx="1590600" cy="66900"/>
          </a:xfrm>
          <a:prstGeom prst="rect">
            <a:avLst/>
          </a:prstGeom>
          <a:solidFill>
            <a:srgbClr val="10B981"/>
          </a:solidFill>
          <a:ln cap="flat" cmpd="sng" w="116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3700" lIns="83700" spcFirstLastPara="1" rIns="83700" wrap="square" tIns="83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31"/>
          <p:cNvSpPr/>
          <p:nvPr/>
        </p:nvSpPr>
        <p:spPr>
          <a:xfrm>
            <a:off x="1056037" y="1046751"/>
            <a:ext cx="15906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1282"/>
              <a:buFont typeface="Calibri"/>
              <a:buNone/>
            </a:pPr>
            <a:r>
              <a:rPr b="1" i="0" lang="nl" sz="1282" u="none" cap="none" strike="noStrike">
                <a:solidFill>
                  <a:srgbClr val="10B981"/>
                </a:solidFill>
                <a:latin typeface="Calibri"/>
                <a:ea typeface="Calibri"/>
                <a:cs typeface="Calibri"/>
                <a:sym typeface="Calibri"/>
              </a:rPr>
              <a:t>20 klanten</a:t>
            </a:r>
            <a:endParaRPr b="0" i="0" sz="128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1"/>
          <p:cNvSpPr/>
          <p:nvPr/>
        </p:nvSpPr>
        <p:spPr>
          <a:xfrm>
            <a:off x="1056037" y="4378483"/>
            <a:ext cx="1590600" cy="2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007"/>
              <a:buFont typeface="Calibri"/>
              <a:buNone/>
            </a:pPr>
            <a:r>
              <a:rPr b="0" i="0" lang="nl" sz="1007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2% conv.</a:t>
            </a:r>
            <a:endParaRPr b="0" i="0" sz="100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1"/>
          <p:cNvSpPr/>
          <p:nvPr/>
        </p:nvSpPr>
        <p:spPr>
          <a:xfrm>
            <a:off x="3148840" y="2888412"/>
            <a:ext cx="1590600" cy="1464900"/>
          </a:xfrm>
          <a:prstGeom prst="rect">
            <a:avLst/>
          </a:prstGeom>
          <a:solidFill>
            <a:srgbClr val="EF4444">
              <a:alpha val="80000"/>
            </a:srgbClr>
          </a:solidFill>
          <a:ln cap="flat" cmpd="sng" w="11625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3700" lIns="83700" spcFirstLastPara="1" rIns="83700" wrap="square" tIns="83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31"/>
          <p:cNvSpPr/>
          <p:nvPr/>
        </p:nvSpPr>
        <p:spPr>
          <a:xfrm>
            <a:off x="3148840" y="2888412"/>
            <a:ext cx="1590600" cy="66900"/>
          </a:xfrm>
          <a:prstGeom prst="rect">
            <a:avLst/>
          </a:prstGeom>
          <a:solidFill>
            <a:srgbClr val="EF4444"/>
          </a:solidFill>
          <a:ln cap="flat" cmpd="sng" w="11625">
            <a:solidFill>
              <a:srgbClr val="EF44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3700" lIns="83700" spcFirstLastPara="1" rIns="83700" wrap="square" tIns="83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31"/>
          <p:cNvSpPr/>
          <p:nvPr/>
        </p:nvSpPr>
        <p:spPr>
          <a:xfrm>
            <a:off x="3148840" y="2511708"/>
            <a:ext cx="15906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1282"/>
              <a:buFont typeface="Calibri"/>
              <a:buNone/>
            </a:pPr>
            <a:r>
              <a:rPr b="1" i="0" lang="nl" sz="1282" u="none" cap="none" strike="noStrike">
                <a:solidFill>
                  <a:srgbClr val="EF4444"/>
                </a:solidFill>
                <a:latin typeface="Calibri"/>
                <a:ea typeface="Calibri"/>
                <a:cs typeface="Calibri"/>
                <a:sym typeface="Calibri"/>
              </a:rPr>
              <a:t>10 klanten</a:t>
            </a:r>
            <a:endParaRPr b="0" i="0" sz="128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31"/>
          <p:cNvSpPr/>
          <p:nvPr/>
        </p:nvSpPr>
        <p:spPr>
          <a:xfrm>
            <a:off x="3148840" y="4378483"/>
            <a:ext cx="1590600" cy="2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007"/>
              <a:buFont typeface="Calibri"/>
              <a:buNone/>
            </a:pPr>
            <a:r>
              <a:rPr b="0" i="0" lang="nl" sz="1007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1% conv.</a:t>
            </a:r>
            <a:endParaRPr b="0" i="0" sz="100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31"/>
          <p:cNvSpPr/>
          <p:nvPr/>
        </p:nvSpPr>
        <p:spPr>
          <a:xfrm>
            <a:off x="888613" y="4353369"/>
            <a:ext cx="4604100" cy="33600"/>
          </a:xfrm>
          <a:prstGeom prst="rect">
            <a:avLst/>
          </a:prstGeom>
          <a:solidFill>
            <a:srgbClr val="475569"/>
          </a:solidFill>
          <a:ln cap="flat" cmpd="sng" w="11625">
            <a:solidFill>
              <a:srgbClr val="475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3700" lIns="83700" spcFirstLastPara="1" rIns="83700" wrap="square" tIns="83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31"/>
          <p:cNvSpPr/>
          <p:nvPr/>
        </p:nvSpPr>
        <p:spPr>
          <a:xfrm>
            <a:off x="5074225" y="1222600"/>
            <a:ext cx="3348600" cy="3164400"/>
          </a:xfrm>
          <a:prstGeom prst="rect">
            <a:avLst/>
          </a:prstGeom>
          <a:solidFill>
            <a:srgbClr val="1A1A2E"/>
          </a:solidFill>
          <a:ln>
            <a:noFill/>
          </a:ln>
          <a:effectLst>
            <a:outerShdw blurRad="232533" rotWithShape="0" algn="bl" dir="8100000" dist="46507">
              <a:srgbClr val="000000">
                <a:alpha val="40000"/>
              </a:srgbClr>
            </a:outerShdw>
          </a:effectLst>
        </p:spPr>
        <p:txBody>
          <a:bodyPr anchorCtr="0" anchor="ctr" bIns="83700" lIns="83700" spcFirstLastPara="1" rIns="83700" wrap="square" tIns="83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31"/>
          <p:cNvSpPr/>
          <p:nvPr/>
        </p:nvSpPr>
        <p:spPr>
          <a:xfrm>
            <a:off x="5074219" y="1297886"/>
            <a:ext cx="3348600" cy="4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3025" lIns="93025" spcFirstLastPara="1" rIns="93025" wrap="square" tIns="93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4FC"/>
              </a:buClr>
              <a:buSzPts val="1190"/>
              <a:buFont typeface="Calibri"/>
              <a:buNone/>
            </a:pPr>
            <a:r>
              <a:rPr b="1" i="0" lang="nl" sz="1190" u="none" cap="none" strike="noStrike">
                <a:solidFill>
                  <a:srgbClr val="C084FC"/>
                </a:solidFill>
                <a:latin typeface="Calibri"/>
                <a:ea typeface="Calibri"/>
                <a:cs typeface="Calibri"/>
                <a:sym typeface="Calibri"/>
              </a:rPr>
              <a:t>1.000 bezoekers/maand</a:t>
            </a:r>
            <a:endParaRPr b="0" i="0" sz="119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31"/>
          <p:cNvSpPr/>
          <p:nvPr/>
        </p:nvSpPr>
        <p:spPr>
          <a:xfrm>
            <a:off x="5199787" y="1800158"/>
            <a:ext cx="3097500" cy="602700"/>
          </a:xfrm>
          <a:prstGeom prst="rect">
            <a:avLst/>
          </a:prstGeom>
          <a:solidFill>
            <a:srgbClr val="0A0A0A"/>
          </a:solidFill>
          <a:ln cap="flat" cmpd="sng" w="11625">
            <a:solidFill>
              <a:srgbClr val="475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3700" lIns="83700" spcFirstLastPara="1" rIns="83700" wrap="square" tIns="83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31"/>
          <p:cNvSpPr/>
          <p:nvPr/>
        </p:nvSpPr>
        <p:spPr>
          <a:xfrm>
            <a:off x="5199787" y="1800158"/>
            <a:ext cx="1590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3025" lIns="93025" spcFirstLastPara="1" rIns="93025" wrap="square" tIns="93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190"/>
              <a:buFont typeface="Calibri"/>
              <a:buNone/>
            </a:pPr>
            <a:r>
              <a:rPr b="0" i="0" lang="nl" sz="119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2% conversie</a:t>
            </a:r>
            <a:endParaRPr b="0" i="0" sz="119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1"/>
          <p:cNvSpPr/>
          <p:nvPr/>
        </p:nvSpPr>
        <p:spPr>
          <a:xfrm>
            <a:off x="6706605" y="1800158"/>
            <a:ext cx="1590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3025" lIns="93025" spcFirstLastPara="1" rIns="93025" wrap="square" tIns="9302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1282"/>
              <a:buFont typeface="Calibri"/>
              <a:buNone/>
            </a:pPr>
            <a:r>
              <a:rPr b="1" i="0" lang="nl" sz="1282" u="none" cap="none" strike="noStrike">
                <a:solidFill>
                  <a:srgbClr val="10B981"/>
                </a:solidFill>
                <a:latin typeface="Calibri"/>
                <a:ea typeface="Calibri"/>
                <a:cs typeface="Calibri"/>
                <a:sym typeface="Calibri"/>
              </a:rPr>
              <a:t>20 klanten</a:t>
            </a:r>
            <a:endParaRPr b="0" i="0" sz="128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1"/>
          <p:cNvSpPr/>
          <p:nvPr/>
        </p:nvSpPr>
        <p:spPr>
          <a:xfrm>
            <a:off x="5199787" y="2511708"/>
            <a:ext cx="3097500" cy="602700"/>
          </a:xfrm>
          <a:prstGeom prst="rect">
            <a:avLst/>
          </a:prstGeom>
          <a:solidFill>
            <a:srgbClr val="0A0A0A"/>
          </a:solidFill>
          <a:ln cap="flat" cmpd="sng" w="11625">
            <a:solidFill>
              <a:srgbClr val="475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3700" lIns="83700" spcFirstLastPara="1" rIns="83700" wrap="square" tIns="83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31"/>
          <p:cNvSpPr/>
          <p:nvPr/>
        </p:nvSpPr>
        <p:spPr>
          <a:xfrm>
            <a:off x="5199787" y="2511708"/>
            <a:ext cx="1590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3025" lIns="93025" spcFirstLastPara="1" rIns="93025" wrap="square" tIns="93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190"/>
              <a:buFont typeface="Calibri"/>
              <a:buNone/>
            </a:pPr>
            <a:r>
              <a:rPr b="0" i="0" lang="nl" sz="119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1% conversie</a:t>
            </a:r>
            <a:endParaRPr b="0" i="0" sz="119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1"/>
          <p:cNvSpPr/>
          <p:nvPr/>
        </p:nvSpPr>
        <p:spPr>
          <a:xfrm>
            <a:off x="6706605" y="2511708"/>
            <a:ext cx="1590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3025" lIns="93025" spcFirstLastPara="1" rIns="93025" wrap="square" tIns="9302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1282"/>
              <a:buFont typeface="Calibri"/>
              <a:buNone/>
            </a:pPr>
            <a:r>
              <a:rPr b="1" i="0" lang="nl" sz="1282" u="none" cap="none" strike="noStrike">
                <a:solidFill>
                  <a:srgbClr val="EF4444"/>
                </a:solidFill>
                <a:latin typeface="Calibri"/>
                <a:ea typeface="Calibri"/>
                <a:cs typeface="Calibri"/>
                <a:sym typeface="Calibri"/>
              </a:rPr>
              <a:t>10 klanten</a:t>
            </a:r>
            <a:endParaRPr b="0" i="0" sz="128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1"/>
          <p:cNvSpPr/>
          <p:nvPr/>
        </p:nvSpPr>
        <p:spPr>
          <a:xfrm>
            <a:off x="5199787" y="3223259"/>
            <a:ext cx="3097500" cy="602700"/>
          </a:xfrm>
          <a:prstGeom prst="rect">
            <a:avLst/>
          </a:prstGeom>
          <a:solidFill>
            <a:srgbClr val="0A0A0A"/>
          </a:solidFill>
          <a:ln cap="flat" cmpd="sng" w="11625">
            <a:solidFill>
              <a:srgbClr val="4755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3700" lIns="83700" spcFirstLastPara="1" rIns="83700" wrap="square" tIns="83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31"/>
          <p:cNvSpPr/>
          <p:nvPr/>
        </p:nvSpPr>
        <p:spPr>
          <a:xfrm>
            <a:off x="5199787" y="3223259"/>
            <a:ext cx="1590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3025" lIns="93025" spcFirstLastPara="1" rIns="93025" wrap="square" tIns="93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190"/>
              <a:buFont typeface="Calibri"/>
              <a:buNone/>
            </a:pPr>
            <a:r>
              <a:rPr b="0" i="0" lang="nl" sz="119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Verschil</a:t>
            </a:r>
            <a:endParaRPr b="0" i="0" sz="119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31"/>
          <p:cNvSpPr/>
          <p:nvPr/>
        </p:nvSpPr>
        <p:spPr>
          <a:xfrm>
            <a:off x="6706605" y="3223259"/>
            <a:ext cx="1590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3025" lIns="93025" spcFirstLastPara="1" rIns="93025" wrap="square" tIns="9302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59E0B"/>
              </a:buClr>
              <a:buSzPts val="1282"/>
              <a:buFont typeface="Calibri"/>
              <a:buNone/>
            </a:pPr>
            <a:r>
              <a:rPr b="1" i="0" lang="nl" sz="1282" u="none" cap="none" strike="noStrike">
                <a:solidFill>
                  <a:srgbClr val="F59E0B"/>
                </a:solidFill>
                <a:latin typeface="Calibri"/>
                <a:ea typeface="Calibri"/>
                <a:cs typeface="Calibri"/>
                <a:sym typeface="Calibri"/>
              </a:rPr>
              <a:t>50% MINDER</a:t>
            </a:r>
            <a:endParaRPr b="0" i="0" sz="128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516950" y="581653"/>
            <a:ext cx="8046600" cy="18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b="1" lang="nl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Wie heeft antwoord</a:t>
            </a:r>
            <a:endParaRPr b="1" sz="4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b="1" lang="nl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op deze vragen?</a:t>
            </a:r>
            <a:endParaRPr b="1" sz="4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7132320" y="548640"/>
            <a:ext cx="1645800" cy="16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Calibri"/>
              <a:buNone/>
            </a:pPr>
            <a:r>
              <a:rPr b="0" i="0" lang="nl" sz="7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🙋</a:t>
            </a:r>
            <a:endParaRPr b="0" i="0" sz="7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411510" y="3074225"/>
            <a:ext cx="2651700" cy="10974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411510" y="3106333"/>
            <a:ext cx="2651700" cy="103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1F5F9"/>
              </a:buClr>
              <a:buSzPts val="1200"/>
              <a:buFont typeface="Calibri"/>
              <a:buNone/>
            </a:pPr>
            <a:r>
              <a:rPr b="0" i="0" lang="nl" sz="1200" u="none" cap="none" strike="noStrike">
                <a:solidFill>
                  <a:srgbClr val="F1F5F9"/>
                </a:solidFill>
                <a:latin typeface="Calibri"/>
                <a:ea typeface="Calibri"/>
                <a:cs typeface="Calibri"/>
                <a:sym typeface="Calibri"/>
              </a:rPr>
              <a:t>Wie weet zijn huidige conversiepercentage?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3246150" y="3074225"/>
            <a:ext cx="2651700" cy="10974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3246150" y="3138233"/>
            <a:ext cx="2651700" cy="103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1F5F9"/>
              </a:buClr>
              <a:buSzPts val="1200"/>
              <a:buFont typeface="Calibri"/>
              <a:buNone/>
            </a:pPr>
            <a:r>
              <a:rPr b="0" i="0" lang="nl" sz="1200" u="none" cap="none" strike="noStrike">
                <a:solidFill>
                  <a:srgbClr val="F1F5F9"/>
                </a:solidFill>
                <a:latin typeface="Calibri"/>
                <a:ea typeface="Calibri"/>
                <a:cs typeface="Calibri"/>
                <a:sym typeface="Calibri"/>
              </a:rPr>
              <a:t>Wie heeft zijn homepage getest met echte gebruikers?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6080790" y="3074225"/>
            <a:ext cx="2651700" cy="10974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6080790" y="3138233"/>
            <a:ext cx="2651700" cy="103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1F5F9"/>
              </a:buClr>
              <a:buSzPts val="1200"/>
              <a:buFont typeface="Calibri"/>
              <a:buNone/>
            </a:pPr>
            <a:r>
              <a:rPr b="0" i="0" lang="nl" sz="1200" u="none" cap="none" strike="noStrike">
                <a:solidFill>
                  <a:srgbClr val="F1F5F9"/>
                </a:solidFill>
                <a:latin typeface="Calibri"/>
                <a:ea typeface="Calibri"/>
                <a:cs typeface="Calibri"/>
                <a:sym typeface="Calibri"/>
              </a:rPr>
              <a:t>Wie weet waar bezoekers afhaken?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2200">
                <a:latin typeface="Montserrat"/>
                <a:ea typeface="Montserrat"/>
                <a:cs typeface="Montserrat"/>
                <a:sym typeface="Montserrat"/>
              </a:rPr>
              <a:t>Meest gemaakte fouten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6" name="Google Shape;266;p32"/>
          <p:cNvSpPr/>
          <p:nvPr/>
        </p:nvSpPr>
        <p:spPr>
          <a:xfrm>
            <a:off x="320040" y="1097280"/>
            <a:ext cx="2724900" cy="16917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EF4444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32"/>
          <p:cNvSpPr/>
          <p:nvPr/>
        </p:nvSpPr>
        <p:spPr>
          <a:xfrm>
            <a:off x="320040" y="1188720"/>
            <a:ext cx="6858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nl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😴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32"/>
          <p:cNvSpPr/>
          <p:nvPr/>
        </p:nvSpPr>
        <p:spPr>
          <a:xfrm>
            <a:off x="978408" y="1188720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nl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"Welkom bij…"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32"/>
          <p:cNvSpPr/>
          <p:nvPr/>
        </p:nvSpPr>
        <p:spPr>
          <a:xfrm>
            <a:off x="411480" y="1783080"/>
            <a:ext cx="25146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050"/>
              <a:buFont typeface="Calibri"/>
              <a:buNone/>
            </a:pPr>
            <a:r>
              <a:rPr b="0" i="0" lang="nl" sz="105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Niemand boeit dat. Je bezoeker wil weten: what's in it for me?</a:t>
            </a:r>
            <a:endParaRPr b="0" i="0" sz="10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2"/>
          <p:cNvSpPr/>
          <p:nvPr/>
        </p:nvSpPr>
        <p:spPr>
          <a:xfrm>
            <a:off x="3200400" y="1097280"/>
            <a:ext cx="2724900" cy="16917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EF4444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2"/>
          <p:cNvSpPr/>
          <p:nvPr/>
        </p:nvSpPr>
        <p:spPr>
          <a:xfrm>
            <a:off x="3200400" y="1188720"/>
            <a:ext cx="6858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nl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🗺️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2"/>
          <p:cNvSpPr/>
          <p:nvPr/>
        </p:nvSpPr>
        <p:spPr>
          <a:xfrm>
            <a:off x="3858768" y="1188720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nl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Geen duidelijke volgende stap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2"/>
          <p:cNvSpPr/>
          <p:nvPr/>
        </p:nvSpPr>
        <p:spPr>
          <a:xfrm>
            <a:off x="3291840" y="1783080"/>
            <a:ext cx="25146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050"/>
              <a:buFont typeface="Calibri"/>
              <a:buNone/>
            </a:pPr>
            <a:r>
              <a:rPr b="0" i="0" lang="nl" sz="105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Als je bezoeker moet nadenken over wat te doen → ze doen niets.</a:t>
            </a:r>
            <a:endParaRPr b="0" i="0" sz="10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32"/>
          <p:cNvSpPr/>
          <p:nvPr/>
        </p:nvSpPr>
        <p:spPr>
          <a:xfrm>
            <a:off x="6080760" y="1097280"/>
            <a:ext cx="2724900" cy="16917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EF4444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2"/>
          <p:cNvSpPr/>
          <p:nvPr/>
        </p:nvSpPr>
        <p:spPr>
          <a:xfrm>
            <a:off x="6080760" y="1188720"/>
            <a:ext cx="6858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nl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📚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32"/>
          <p:cNvSpPr/>
          <p:nvPr/>
        </p:nvSpPr>
        <p:spPr>
          <a:xfrm>
            <a:off x="6739128" y="1188720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nl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 veel tekst, geen structuur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32"/>
          <p:cNvSpPr/>
          <p:nvPr/>
        </p:nvSpPr>
        <p:spPr>
          <a:xfrm>
            <a:off x="6172200" y="1783080"/>
            <a:ext cx="25146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050"/>
              <a:buFont typeface="Calibri"/>
              <a:buNone/>
            </a:pPr>
            <a:r>
              <a:rPr b="0" i="0" lang="nl" sz="105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Blokken tekst worden niet gelezen. Headlines wel.</a:t>
            </a:r>
            <a:endParaRPr b="0" i="0" sz="10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2"/>
          <p:cNvSpPr/>
          <p:nvPr/>
        </p:nvSpPr>
        <p:spPr>
          <a:xfrm>
            <a:off x="320040" y="2971800"/>
            <a:ext cx="2724900" cy="16917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EF4444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2"/>
          <p:cNvSpPr/>
          <p:nvPr/>
        </p:nvSpPr>
        <p:spPr>
          <a:xfrm>
            <a:off x="320040" y="3063240"/>
            <a:ext cx="6858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nl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🤷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32"/>
          <p:cNvSpPr/>
          <p:nvPr/>
        </p:nvSpPr>
        <p:spPr>
          <a:xfrm>
            <a:off x="978408" y="3063240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nl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Geen bewijs = geen vertrouwen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32"/>
          <p:cNvSpPr/>
          <p:nvPr/>
        </p:nvSpPr>
        <p:spPr>
          <a:xfrm>
            <a:off x="411480" y="3657600"/>
            <a:ext cx="25146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050"/>
              <a:buFont typeface="Calibri"/>
              <a:buNone/>
            </a:pPr>
            <a:r>
              <a:rPr b="0" i="0" lang="nl" sz="105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Geen reviews, cases, of sociale bewijskracht = twijfel = exit.</a:t>
            </a:r>
            <a:endParaRPr b="0" i="0" sz="10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2"/>
          <p:cNvSpPr/>
          <p:nvPr/>
        </p:nvSpPr>
        <p:spPr>
          <a:xfrm>
            <a:off x="3200400" y="2971800"/>
            <a:ext cx="2724900" cy="16917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EF4444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32"/>
          <p:cNvSpPr/>
          <p:nvPr/>
        </p:nvSpPr>
        <p:spPr>
          <a:xfrm>
            <a:off x="3200400" y="3063240"/>
            <a:ext cx="6858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nl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⚡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32"/>
          <p:cNvSpPr/>
          <p:nvPr/>
        </p:nvSpPr>
        <p:spPr>
          <a:xfrm>
            <a:off x="3858768" y="3063240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nl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Traag laden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32"/>
          <p:cNvSpPr/>
          <p:nvPr/>
        </p:nvSpPr>
        <p:spPr>
          <a:xfrm>
            <a:off x="3291840" y="3657600"/>
            <a:ext cx="25146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050"/>
              <a:buFont typeface="Calibri"/>
              <a:buNone/>
            </a:pPr>
            <a:r>
              <a:rPr b="0" i="0" lang="nl" sz="105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1 seconde trager laden = -7% conversie. Mobielvriendelijkheid telt.</a:t>
            </a:r>
            <a:endParaRPr b="0" i="0" sz="10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32"/>
          <p:cNvSpPr/>
          <p:nvPr/>
        </p:nvSpPr>
        <p:spPr>
          <a:xfrm>
            <a:off x="6080760" y="2971800"/>
            <a:ext cx="2724900" cy="16917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EF4444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2"/>
          <p:cNvSpPr/>
          <p:nvPr/>
        </p:nvSpPr>
        <p:spPr>
          <a:xfrm>
            <a:off x="6080760" y="3063240"/>
            <a:ext cx="6858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nl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🎨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32"/>
          <p:cNvSpPr/>
          <p:nvPr/>
        </p:nvSpPr>
        <p:spPr>
          <a:xfrm>
            <a:off x="6739128" y="3063240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nl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voor jezelf gebouwd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32"/>
          <p:cNvSpPr/>
          <p:nvPr/>
        </p:nvSpPr>
        <p:spPr>
          <a:xfrm>
            <a:off x="6172200" y="3657600"/>
            <a:ext cx="25146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050"/>
              <a:buFont typeface="Calibri"/>
              <a:buNone/>
            </a:pPr>
            <a:r>
              <a:rPr b="0" i="0" lang="nl" sz="105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Mooi ≠ effectief. Gebouwd voor de eigenaar, niet de bezoeker.</a:t>
            </a:r>
            <a:endParaRPr b="0" i="0" sz="10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0" name="Google Shape;29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3"/>
          <p:cNvSpPr txBox="1"/>
          <p:nvPr>
            <p:ph type="title"/>
          </p:nvPr>
        </p:nvSpPr>
        <p:spPr>
          <a:xfrm>
            <a:off x="311700" y="625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latin typeface="Montserrat"/>
                <a:ea typeface="Montserrat"/>
                <a:cs typeface="Montserrat"/>
                <a:sym typeface="Montserrat"/>
              </a:rPr>
              <a:t>Live website roast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6" name="Google Shape;296;p33"/>
          <p:cNvSpPr txBox="1"/>
          <p:nvPr/>
        </p:nvSpPr>
        <p:spPr>
          <a:xfrm>
            <a:off x="1381200" y="1255575"/>
            <a:ext cx="6381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nl" sz="1700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Wie durft zijn homepage te laten analyseren?</a:t>
            </a:r>
            <a:endParaRPr i="1"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7" name="Google Shape;297;p33"/>
          <p:cNvSpPr/>
          <p:nvPr/>
        </p:nvSpPr>
        <p:spPr>
          <a:xfrm>
            <a:off x="548640" y="3722670"/>
            <a:ext cx="2606100" cy="9600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3"/>
          <p:cNvSpPr/>
          <p:nvPr/>
        </p:nvSpPr>
        <p:spPr>
          <a:xfrm>
            <a:off x="548640" y="3722670"/>
            <a:ext cx="26061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1F5F9"/>
              </a:buClr>
              <a:buSzPts val="1400"/>
              <a:buFont typeface="Calibri"/>
              <a:buNone/>
            </a:pPr>
            <a:r>
              <a:rPr lang="nl">
                <a:solidFill>
                  <a:srgbClr val="F1F5F9"/>
                </a:solidFill>
                <a:latin typeface="Calibri"/>
                <a:ea typeface="Calibri"/>
                <a:cs typeface="Calibri"/>
                <a:sym typeface="Calibri"/>
              </a:rPr>
              <a:t>Wat zie ik in 3 seconden?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3"/>
          <p:cNvSpPr/>
          <p:nvPr/>
        </p:nvSpPr>
        <p:spPr>
          <a:xfrm>
            <a:off x="3337560" y="3722670"/>
            <a:ext cx="2606100" cy="9600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3"/>
          <p:cNvSpPr/>
          <p:nvPr/>
        </p:nvSpPr>
        <p:spPr>
          <a:xfrm>
            <a:off x="3337560" y="3722670"/>
            <a:ext cx="26061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1F5F9"/>
              </a:buClr>
              <a:buSzPts val="1400"/>
              <a:buFont typeface="Calibri"/>
              <a:buNone/>
            </a:pPr>
            <a:r>
              <a:rPr lang="nl">
                <a:solidFill>
                  <a:srgbClr val="F1F5F9"/>
                </a:solidFill>
                <a:latin typeface="Calibri"/>
                <a:ea typeface="Calibri"/>
                <a:cs typeface="Calibri"/>
                <a:sym typeface="Calibri"/>
              </a:rPr>
              <a:t>Snap ik wat je doet?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33"/>
          <p:cNvSpPr/>
          <p:nvPr/>
        </p:nvSpPr>
        <p:spPr>
          <a:xfrm>
            <a:off x="6126480" y="3722670"/>
            <a:ext cx="2606100" cy="9600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3"/>
          <p:cNvSpPr/>
          <p:nvPr/>
        </p:nvSpPr>
        <p:spPr>
          <a:xfrm>
            <a:off x="6126480" y="3722670"/>
            <a:ext cx="26061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1F5F9"/>
              </a:buClr>
              <a:buSzPts val="1400"/>
              <a:buFont typeface="Calibri"/>
              <a:buNone/>
            </a:pPr>
            <a:r>
              <a:rPr lang="nl">
                <a:solidFill>
                  <a:srgbClr val="F1F5F9"/>
                </a:solidFill>
                <a:latin typeface="Calibri"/>
                <a:ea typeface="Calibri"/>
                <a:cs typeface="Calibri"/>
                <a:sym typeface="Calibri"/>
              </a:rPr>
              <a:t>Wat moet ik doen?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33"/>
          <p:cNvSpPr/>
          <p:nvPr/>
        </p:nvSpPr>
        <p:spPr>
          <a:xfrm>
            <a:off x="3200400" y="2256115"/>
            <a:ext cx="27432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alibri"/>
              <a:buNone/>
            </a:pPr>
            <a:r>
              <a:rPr b="0" i="0" lang="nl" sz="5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🔥</a:t>
            </a:r>
            <a:endParaRPr b="0" i="0" sz="5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4" name="Google Shape;30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4"/>
          <p:cNvSpPr/>
          <p:nvPr/>
        </p:nvSpPr>
        <p:spPr>
          <a:xfrm>
            <a:off x="516950" y="581653"/>
            <a:ext cx="8046600" cy="18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b="1" lang="nl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Schrijf je </a:t>
            </a:r>
            <a:r>
              <a:rPr b="1" lang="nl" sz="4000" u="sng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gratis</a:t>
            </a:r>
            <a:r>
              <a:rPr b="1" lang="nl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in</a:t>
            </a:r>
            <a:endParaRPr b="1" sz="4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0" name="Google Shape;310;p34"/>
          <p:cNvSpPr/>
          <p:nvPr/>
        </p:nvSpPr>
        <p:spPr>
          <a:xfrm>
            <a:off x="411503" y="3074225"/>
            <a:ext cx="1941000" cy="10974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4"/>
          <p:cNvSpPr/>
          <p:nvPr/>
        </p:nvSpPr>
        <p:spPr>
          <a:xfrm>
            <a:off x="2486542" y="3074225"/>
            <a:ext cx="1941000" cy="1097400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dk1"/>
              </a:highlight>
            </a:endParaRPr>
          </a:p>
        </p:txBody>
      </p:sp>
      <p:sp>
        <p:nvSpPr>
          <p:cNvPr id="312" name="Google Shape;312;p34"/>
          <p:cNvSpPr/>
          <p:nvPr/>
        </p:nvSpPr>
        <p:spPr>
          <a:xfrm>
            <a:off x="4561581" y="3074225"/>
            <a:ext cx="1941000" cy="10974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3" name="Google Shape;31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34"/>
          <p:cNvSpPr/>
          <p:nvPr/>
        </p:nvSpPr>
        <p:spPr>
          <a:xfrm>
            <a:off x="6602563" y="3074225"/>
            <a:ext cx="1941000" cy="1097400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5" name="Google Shape;315;p34"/>
          <p:cNvPicPr preferRelativeResize="0"/>
          <p:nvPr/>
        </p:nvPicPr>
        <p:blipFill rotWithShape="1">
          <a:blip r:embed="rId5">
            <a:alphaModFix/>
          </a:blip>
          <a:srcRect b="0" l="0" r="58080" t="0"/>
          <a:stretch/>
        </p:blipFill>
        <p:spPr>
          <a:xfrm>
            <a:off x="4736000" y="3327913"/>
            <a:ext cx="667418" cy="59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4"/>
          <p:cNvPicPr preferRelativeResize="0"/>
          <p:nvPr/>
        </p:nvPicPr>
        <p:blipFill rotWithShape="1">
          <a:blip r:embed="rId5">
            <a:alphaModFix/>
          </a:blip>
          <a:srcRect b="0" l="41918" r="0" t="0"/>
          <a:stretch/>
        </p:blipFill>
        <p:spPr>
          <a:xfrm>
            <a:off x="5403416" y="3327913"/>
            <a:ext cx="924735" cy="59002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4"/>
          <p:cNvSpPr/>
          <p:nvPr/>
        </p:nvSpPr>
        <p:spPr>
          <a:xfrm>
            <a:off x="516950" y="1270649"/>
            <a:ext cx="4600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Ontvang een volledige online bedrijfsanalyse inclusief: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n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Website roast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n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Toolbox analyse + security advies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n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AI-Quickscan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34"/>
          <p:cNvSpPr/>
          <p:nvPr/>
        </p:nvSpPr>
        <p:spPr>
          <a:xfrm>
            <a:off x="6502575" y="1712552"/>
            <a:ext cx="1520400" cy="38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4FC"/>
              </a:buClr>
              <a:buSzPts val="1219"/>
              <a:buFont typeface="Calibri"/>
              <a:buNone/>
            </a:pPr>
            <a:r>
              <a:rPr lang="nl" sz="121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 minuten investering</a:t>
            </a:r>
            <a:endParaRPr b="0" i="0" sz="121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34"/>
          <p:cNvSpPr/>
          <p:nvPr/>
        </p:nvSpPr>
        <p:spPr>
          <a:xfrm>
            <a:off x="7009384" y="876650"/>
            <a:ext cx="506700" cy="83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70"/>
              <a:buFont typeface="Calibri"/>
              <a:buNone/>
            </a:pPr>
            <a:r>
              <a:rPr b="0" i="0" lang="nl" sz="457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⏱️</a:t>
            </a:r>
            <a:endParaRPr b="0" i="0" sz="457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0" name="Google Shape;320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01397" y="3192050"/>
            <a:ext cx="1238313" cy="86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9754" y="3089344"/>
            <a:ext cx="1050025" cy="105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93263" y="2522438"/>
            <a:ext cx="1759624" cy="2200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91075" y="224525"/>
            <a:ext cx="4361850" cy="436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latin typeface="Montserrat"/>
                <a:ea typeface="Montserrat"/>
                <a:cs typeface="Montserrat"/>
                <a:sym typeface="Montserrat"/>
              </a:rPr>
              <a:t>Wat er gebeurt als iemand jouw site bezoekt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13256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6"/>
          <p:cNvSpPr/>
          <p:nvPr/>
        </p:nvSpPr>
        <p:spPr>
          <a:xfrm>
            <a:off x="320040" y="1316175"/>
            <a:ext cx="2697600" cy="35205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475569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3" name="Google Shape;8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5880" y="1590495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/>
          <p:nvPr/>
        </p:nvSpPr>
        <p:spPr>
          <a:xfrm>
            <a:off x="320040" y="2322015"/>
            <a:ext cx="26976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79F9"/>
              </a:buClr>
              <a:buSzPts val="3600"/>
              <a:buFont typeface="Calibri"/>
              <a:buNone/>
            </a:pPr>
            <a:r>
              <a:rPr b="1" i="0" lang="nl" sz="3600" u="none" cap="none" strike="noStrike">
                <a:solidFill>
                  <a:srgbClr val="E879F9"/>
                </a:solidFill>
                <a:latin typeface="Calibri"/>
                <a:ea typeface="Calibri"/>
                <a:cs typeface="Calibri"/>
                <a:sym typeface="Calibri"/>
              </a:rPr>
              <a:t>0,05 sec</a:t>
            </a:r>
            <a:endParaRPr b="0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6"/>
          <p:cNvSpPr/>
          <p:nvPr/>
        </p:nvSpPr>
        <p:spPr>
          <a:xfrm>
            <a:off x="320040" y="3190695"/>
            <a:ext cx="2697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52400" lIns="152400" spcFirstLastPara="1" rIns="152400" wrap="square" tIns="152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300"/>
              <a:buFont typeface="Calibri"/>
              <a:buNone/>
            </a:pPr>
            <a:r>
              <a:rPr b="0" i="0" lang="nl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Zo snel vormt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300"/>
              <a:buFont typeface="Calibri"/>
              <a:buNone/>
            </a:pPr>
            <a:r>
              <a:rPr b="0" i="0" lang="nl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iemand een mening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300"/>
              <a:buFont typeface="Calibri"/>
              <a:buNone/>
            </a:pPr>
            <a:r>
              <a:rPr b="0" i="0" lang="nl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over jouw website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6"/>
          <p:cNvSpPr/>
          <p:nvPr/>
        </p:nvSpPr>
        <p:spPr>
          <a:xfrm>
            <a:off x="3200400" y="1316175"/>
            <a:ext cx="2697600" cy="35205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475569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7" name="Google Shape;8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06240" y="1590495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/>
          <p:nvPr/>
        </p:nvSpPr>
        <p:spPr>
          <a:xfrm>
            <a:off x="3200400" y="2322015"/>
            <a:ext cx="26976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4FC"/>
              </a:buClr>
              <a:buSzPts val="3600"/>
              <a:buFont typeface="Calibri"/>
              <a:buNone/>
            </a:pPr>
            <a:r>
              <a:rPr b="1" i="0" lang="nl" sz="3600" u="none" cap="none" strike="noStrike">
                <a:solidFill>
                  <a:srgbClr val="C084FC"/>
                </a:solidFill>
                <a:latin typeface="Calibri"/>
                <a:ea typeface="Calibri"/>
                <a:cs typeface="Calibri"/>
                <a:sym typeface="Calibri"/>
              </a:rPr>
              <a:t>3–5 sec</a:t>
            </a:r>
            <a:endParaRPr b="0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6"/>
          <p:cNvSpPr/>
          <p:nvPr/>
        </p:nvSpPr>
        <p:spPr>
          <a:xfrm>
            <a:off x="3200400" y="3190695"/>
            <a:ext cx="2697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52400" lIns="152400" spcFirstLastPara="1" rIns="152400" wrap="square" tIns="152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300"/>
              <a:buFont typeface="Calibri"/>
              <a:buNone/>
            </a:pPr>
            <a:r>
              <a:rPr b="0" i="0" lang="nl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Dat is alles wat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300"/>
              <a:buFont typeface="Calibri"/>
              <a:buNone/>
            </a:pPr>
            <a:r>
              <a:rPr b="0" i="0" lang="nl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je hebt om iemand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300"/>
              <a:buFont typeface="Calibri"/>
              <a:buNone/>
            </a:pPr>
            <a:r>
              <a:rPr b="0" i="0" lang="nl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te overtuigen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6"/>
          <p:cNvSpPr/>
          <p:nvPr/>
        </p:nvSpPr>
        <p:spPr>
          <a:xfrm>
            <a:off x="6080760" y="1316175"/>
            <a:ext cx="2697600" cy="3520500"/>
          </a:xfrm>
          <a:prstGeom prst="rect">
            <a:avLst/>
          </a:prstGeom>
          <a:solidFill>
            <a:srgbClr val="1A1A2E"/>
          </a:solidFill>
          <a:ln cap="flat" cmpd="sng" w="12700">
            <a:solidFill>
              <a:srgbClr val="475569"/>
            </a:solidFill>
            <a:prstDash val="solid"/>
            <a:round/>
            <a:headEnd len="sm" w="sm" type="none"/>
            <a:tailEnd len="sm" w="sm" type="none"/>
          </a:ln>
          <a:effectLst>
            <a:outerShdw blurRad="254000" rotWithShape="0" algn="bl" dir="8100000" dist="508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1" name="Google Shape;91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86600" y="1590495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/>
          <p:nvPr/>
        </p:nvSpPr>
        <p:spPr>
          <a:xfrm>
            <a:off x="6080760" y="2322015"/>
            <a:ext cx="26976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9E0B"/>
              </a:buClr>
              <a:buSzPts val="3600"/>
              <a:buFont typeface="Calibri"/>
              <a:buNone/>
            </a:pPr>
            <a:r>
              <a:rPr b="1" i="0" lang="nl" sz="3600" u="none" cap="none" strike="noStrike">
                <a:solidFill>
                  <a:srgbClr val="F59E0B"/>
                </a:solidFill>
                <a:latin typeface="Calibri"/>
                <a:ea typeface="Calibri"/>
                <a:cs typeface="Calibri"/>
                <a:sym typeface="Calibri"/>
              </a:rPr>
              <a:t>80%</a:t>
            </a:r>
            <a:endParaRPr b="0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6080760" y="3190695"/>
            <a:ext cx="2697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52400" lIns="152400" spcFirstLastPara="1" rIns="152400" wrap="square" tIns="152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300"/>
              <a:buFont typeface="Calibri"/>
              <a:buNone/>
            </a:pPr>
            <a:r>
              <a:rPr b="0" i="0" lang="nl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Van je bezoekers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300"/>
              <a:buFont typeface="Calibri"/>
              <a:buNone/>
            </a:pPr>
            <a:r>
              <a:rPr b="0" i="0" lang="nl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leest alleen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300"/>
              <a:buFont typeface="Calibri"/>
              <a:buNone/>
            </a:pPr>
            <a:r>
              <a:rPr b="0" i="0" lang="nl" sz="13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je headlines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8788" y="842613"/>
            <a:ext cx="4626426" cy="3458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1913" y="640288"/>
            <a:ext cx="3862924" cy="3862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17700" y="640300"/>
            <a:ext cx="3862901" cy="3862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title"/>
          </p:nvPr>
        </p:nvSpPr>
        <p:spPr>
          <a:xfrm>
            <a:off x="311700" y="457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latin typeface="Montserrat"/>
                <a:ea typeface="Montserrat"/>
                <a:cs typeface="Montserrat"/>
                <a:sym typeface="Montserrat"/>
              </a:rPr>
              <a:t>Hoe mensen scannen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3" name="Google Shape;11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70650" y="1211050"/>
            <a:ext cx="5681474" cy="318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>
            <p:ph type="title"/>
          </p:nvPr>
        </p:nvSpPr>
        <p:spPr>
          <a:xfrm>
            <a:off x="311700" y="314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latin typeface="Montserrat"/>
                <a:ea typeface="Montserrat"/>
                <a:cs typeface="Montserrat"/>
                <a:sym typeface="Montserrat"/>
              </a:rPr>
              <a:t>F-patroon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0" name="Google Shape;12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9725" y="886800"/>
            <a:ext cx="2663350" cy="3727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0"/>
          <p:cNvPicPr preferRelativeResize="0"/>
          <p:nvPr/>
        </p:nvPicPr>
        <p:blipFill rotWithShape="1">
          <a:blip r:embed="rId6">
            <a:alphaModFix/>
          </a:blip>
          <a:srcRect b="0" l="26874" r="0" t="0"/>
          <a:stretch/>
        </p:blipFill>
        <p:spPr>
          <a:xfrm>
            <a:off x="4142625" y="1719550"/>
            <a:ext cx="4287100" cy="191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/>
          <p:nvPr>
            <p:ph type="title"/>
          </p:nvPr>
        </p:nvSpPr>
        <p:spPr>
          <a:xfrm>
            <a:off x="311700" y="314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latin typeface="Montserrat"/>
                <a:ea typeface="Montserrat"/>
                <a:cs typeface="Montserrat"/>
                <a:sym typeface="Montserrat"/>
              </a:rPr>
              <a:t>Z-patroon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8" name="Google Shape;12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8" y="4919000"/>
            <a:ext cx="503025" cy="1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 rotWithShape="1">
          <a:blip r:embed="rId5">
            <a:alphaModFix/>
          </a:blip>
          <a:srcRect b="10728" l="1706" r="1918" t="13134"/>
          <a:stretch/>
        </p:blipFill>
        <p:spPr>
          <a:xfrm>
            <a:off x="411500" y="1124100"/>
            <a:ext cx="4083024" cy="2081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43975" y="2369363"/>
            <a:ext cx="4083024" cy="2133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