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7" r:id="rId5"/>
    <p:sldId id="258" r:id="rId6"/>
    <p:sldId id="266" r:id="rId7"/>
    <p:sldId id="267" r:id="rId8"/>
    <p:sldId id="277" r:id="rId9"/>
    <p:sldId id="268" r:id="rId10"/>
    <p:sldId id="269" r:id="rId11"/>
    <p:sldId id="259" r:id="rId12"/>
    <p:sldId id="281" r:id="rId13"/>
    <p:sldId id="282" r:id="rId14"/>
    <p:sldId id="278" r:id="rId15"/>
    <p:sldId id="280" r:id="rId16"/>
    <p:sldId id="279" r:id="rId17"/>
    <p:sldId id="275" r:id="rId18"/>
    <p:sldId id="270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AF7"/>
    <a:srgbClr val="00A665"/>
    <a:srgbClr val="18A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16439C-D9D6-4927-9915-E8908DF84CA7}" v="62" dt="2026-05-29T07:50:37.3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43" autoAdjust="0"/>
  </p:normalViewPr>
  <p:slideViewPr>
    <p:cSldViewPr snapToGrid="0">
      <p:cViewPr>
        <p:scale>
          <a:sx n="100" d="100"/>
          <a:sy n="100" d="100"/>
        </p:scale>
        <p:origin x="5" y="-5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Ruiter || Araneo-IT" userId="9afc073b-878b-4947-b841-63a679eef4da" providerId="ADAL" clId="{CEA884D2-A20A-4258-A146-9F66409DC1E8}"/>
    <pc:docChg chg="undo custSel addSld delSld modSld sldOrd">
      <pc:chgData name="Steven Ruiter || Araneo-IT" userId="9afc073b-878b-4947-b841-63a679eef4da" providerId="ADAL" clId="{CEA884D2-A20A-4258-A146-9F66409DC1E8}" dt="2026-05-29T08:12:50.911" v="3716" actId="20577"/>
      <pc:docMkLst>
        <pc:docMk/>
      </pc:docMkLst>
      <pc:sldChg chg="del">
        <pc:chgData name="Steven Ruiter || Araneo-IT" userId="9afc073b-878b-4947-b841-63a679eef4da" providerId="ADAL" clId="{CEA884D2-A20A-4258-A146-9F66409DC1E8}" dt="2026-05-28T15:55:27.120" v="3445" actId="2696"/>
        <pc:sldMkLst>
          <pc:docMk/>
          <pc:sldMk cId="2713794404" sldId="276"/>
        </pc:sldMkLst>
      </pc:sldChg>
      <pc:sldChg chg="addSp delSp modSp add mod delAnim modNotesTx">
        <pc:chgData name="Steven Ruiter || Araneo-IT" userId="9afc073b-878b-4947-b841-63a679eef4da" providerId="ADAL" clId="{CEA884D2-A20A-4258-A146-9F66409DC1E8}" dt="2026-05-29T08:12:07.878" v="3677" actId="20577"/>
        <pc:sldMkLst>
          <pc:docMk/>
          <pc:sldMk cId="2893396338" sldId="278"/>
        </pc:sldMkLst>
        <pc:spChg chg="add mod">
          <ac:chgData name="Steven Ruiter || Araneo-IT" userId="9afc073b-878b-4947-b841-63a679eef4da" providerId="ADAL" clId="{CEA884D2-A20A-4258-A146-9F66409DC1E8}" dt="2026-05-08T06:32:19.697" v="3406" actId="20577"/>
          <ac:spMkLst>
            <pc:docMk/>
            <pc:sldMk cId="2893396338" sldId="278"/>
            <ac:spMk id="5" creationId="{35D2B87C-15E5-1BEB-A32E-FF73BF5B6251}"/>
          </ac:spMkLst>
        </pc:spChg>
        <pc:picChg chg="add mod">
          <ac:chgData name="Steven Ruiter || Araneo-IT" userId="9afc073b-878b-4947-b841-63a679eef4da" providerId="ADAL" clId="{CEA884D2-A20A-4258-A146-9F66409DC1E8}" dt="2026-05-28T15:53:16.076" v="3415" actId="1076"/>
          <ac:picMkLst>
            <pc:docMk/>
            <pc:sldMk cId="2893396338" sldId="278"/>
            <ac:picMk id="2" creationId="{D45A1266-32BF-7C92-F263-741F5F6343A9}"/>
          </ac:picMkLst>
        </pc:picChg>
      </pc:sldChg>
      <pc:sldChg chg="addSp delSp modSp add mod delAnim modAnim modNotesTx">
        <pc:chgData name="Steven Ruiter || Araneo-IT" userId="9afc073b-878b-4947-b841-63a679eef4da" providerId="ADAL" clId="{CEA884D2-A20A-4258-A146-9F66409DC1E8}" dt="2026-05-29T08:11:19.574" v="3610" actId="6549"/>
        <pc:sldMkLst>
          <pc:docMk/>
          <pc:sldMk cId="4110657584" sldId="279"/>
        </pc:sldMkLst>
        <pc:spChg chg="add mod">
          <ac:chgData name="Steven Ruiter || Araneo-IT" userId="9afc073b-878b-4947-b841-63a679eef4da" providerId="ADAL" clId="{CEA884D2-A20A-4258-A146-9F66409DC1E8}" dt="2026-05-28T15:55:05.242" v="3444" actId="14100"/>
          <ac:spMkLst>
            <pc:docMk/>
            <pc:sldMk cId="4110657584" sldId="279"/>
            <ac:spMk id="2" creationId="{D51FF8BD-317C-2BB0-4431-4925D26DBC6F}"/>
          </ac:spMkLst>
        </pc:spChg>
        <pc:spChg chg="add mod">
          <ac:chgData name="Steven Ruiter || Araneo-IT" userId="9afc073b-878b-4947-b841-63a679eef4da" providerId="ADAL" clId="{CEA884D2-A20A-4258-A146-9F66409DC1E8}" dt="2026-05-29T07:50:48.878" v="3499" actId="1076"/>
          <ac:spMkLst>
            <pc:docMk/>
            <pc:sldMk cId="4110657584" sldId="279"/>
            <ac:spMk id="4" creationId="{31FC1FE5-E092-AD3F-CADA-26AD3A2E8C4F}"/>
          </ac:spMkLst>
        </pc:spChg>
        <pc:spChg chg="add mod">
          <ac:chgData name="Steven Ruiter || Araneo-IT" userId="9afc073b-878b-4947-b841-63a679eef4da" providerId="ADAL" clId="{CEA884D2-A20A-4258-A146-9F66409DC1E8}" dt="2026-05-29T07:48:29.243" v="3449"/>
          <ac:spMkLst>
            <pc:docMk/>
            <pc:sldMk cId="4110657584" sldId="279"/>
            <ac:spMk id="5" creationId="{24F78F11-63AA-1967-C0A9-D2C15369B796}"/>
          </ac:spMkLst>
        </pc:spChg>
        <pc:graphicFrameChg chg="add mod">
          <ac:chgData name="Steven Ruiter || Araneo-IT" userId="9afc073b-878b-4947-b841-63a679eef4da" providerId="ADAL" clId="{CEA884D2-A20A-4258-A146-9F66409DC1E8}" dt="2026-05-29T07:49:11.546" v="3463"/>
          <ac:graphicFrameMkLst>
            <pc:docMk/>
            <pc:sldMk cId="4110657584" sldId="279"/>
            <ac:graphicFrameMk id="7" creationId="{12A05050-FD90-122D-3EA8-5F875D883383}"/>
          </ac:graphicFrameMkLst>
        </pc:graphicFrameChg>
        <pc:graphicFrameChg chg="add mod">
          <ac:chgData name="Steven Ruiter || Araneo-IT" userId="9afc073b-878b-4947-b841-63a679eef4da" providerId="ADAL" clId="{CEA884D2-A20A-4258-A146-9F66409DC1E8}" dt="2026-05-29T07:49:22.448" v="3468" actId="21"/>
          <ac:graphicFrameMkLst>
            <pc:docMk/>
            <pc:sldMk cId="4110657584" sldId="279"/>
            <ac:graphicFrameMk id="8" creationId="{88447E3F-40E0-086E-3F57-2CA8CE663AB0}"/>
          </ac:graphicFrameMkLst>
        </pc:graphicFrameChg>
        <pc:graphicFrameChg chg="add mod">
          <ac:chgData name="Steven Ruiter || Araneo-IT" userId="9afc073b-878b-4947-b841-63a679eef4da" providerId="ADAL" clId="{CEA884D2-A20A-4258-A146-9F66409DC1E8}" dt="2026-05-29T07:49:51.690" v="3473"/>
          <ac:graphicFrameMkLst>
            <pc:docMk/>
            <pc:sldMk cId="4110657584" sldId="279"/>
            <ac:graphicFrameMk id="9" creationId="{15688D54-6044-0F3C-9C03-8762D55EF81D}"/>
          </ac:graphicFrameMkLst>
        </pc:graphicFrameChg>
        <pc:picChg chg="add mod">
          <ac:chgData name="Steven Ruiter || Araneo-IT" userId="9afc073b-878b-4947-b841-63a679eef4da" providerId="ADAL" clId="{CEA884D2-A20A-4258-A146-9F66409DC1E8}" dt="2026-05-28T10:14:07.577" v="3409" actId="1076"/>
          <ac:picMkLst>
            <pc:docMk/>
            <pc:sldMk cId="4110657584" sldId="279"/>
            <ac:picMk id="1026" creationId="{EEE66C2A-5B90-56ED-647D-6C758F7DCFA8}"/>
          </ac:picMkLst>
        </pc:picChg>
      </pc:sldChg>
      <pc:sldChg chg="addSp delSp modSp add mod">
        <pc:chgData name="Steven Ruiter || Araneo-IT" userId="9afc073b-878b-4947-b841-63a679eef4da" providerId="ADAL" clId="{CEA884D2-A20A-4258-A146-9F66409DC1E8}" dt="2026-05-28T15:53:19.850" v="3416"/>
        <pc:sldMkLst>
          <pc:docMk/>
          <pc:sldMk cId="1964207840" sldId="280"/>
        </pc:sldMkLst>
        <pc:picChg chg="del">
          <ac:chgData name="Steven Ruiter || Araneo-IT" userId="9afc073b-878b-4947-b841-63a679eef4da" providerId="ADAL" clId="{CEA884D2-A20A-4258-A146-9F66409DC1E8}" dt="2026-05-28T15:52:41.288" v="3412" actId="478"/>
          <ac:picMkLst>
            <pc:docMk/>
            <pc:sldMk cId="1964207840" sldId="280"/>
            <ac:picMk id="2" creationId="{A6A9C74C-14A6-05D5-8615-FE924CAB6C1C}"/>
          </ac:picMkLst>
        </pc:picChg>
        <pc:picChg chg="add mod">
          <ac:chgData name="Steven Ruiter || Araneo-IT" userId="9afc073b-878b-4947-b841-63a679eef4da" providerId="ADAL" clId="{CEA884D2-A20A-4258-A146-9F66409DC1E8}" dt="2026-05-28T15:53:02.246" v="3413"/>
          <ac:picMkLst>
            <pc:docMk/>
            <pc:sldMk cId="1964207840" sldId="280"/>
            <ac:picMk id="4" creationId="{D1446419-84D3-A987-59A9-2C28157CE339}"/>
          </ac:picMkLst>
        </pc:picChg>
        <pc:picChg chg="add mod">
          <ac:chgData name="Steven Ruiter || Araneo-IT" userId="9afc073b-878b-4947-b841-63a679eef4da" providerId="ADAL" clId="{CEA884D2-A20A-4258-A146-9F66409DC1E8}" dt="2026-05-28T15:53:19.850" v="3416"/>
          <ac:picMkLst>
            <pc:docMk/>
            <pc:sldMk cId="1964207840" sldId="280"/>
            <ac:picMk id="7" creationId="{0CD7CE85-8F25-1CB5-554A-F7309ED92245}"/>
          </ac:picMkLst>
        </pc:picChg>
      </pc:sldChg>
      <pc:sldChg chg="addSp delSp modSp add mod ord modNotesTx">
        <pc:chgData name="Steven Ruiter || Araneo-IT" userId="9afc073b-878b-4947-b841-63a679eef4da" providerId="ADAL" clId="{CEA884D2-A20A-4258-A146-9F66409DC1E8}" dt="2026-05-29T08:12:50.911" v="3716" actId="20577"/>
        <pc:sldMkLst>
          <pc:docMk/>
          <pc:sldMk cId="4261651118" sldId="281"/>
        </pc:sldMkLst>
        <pc:picChg chg="add mod">
          <ac:chgData name="Steven Ruiter || Araneo-IT" userId="9afc073b-878b-4947-b841-63a679eef4da" providerId="ADAL" clId="{CEA884D2-A20A-4258-A146-9F66409DC1E8}" dt="2026-05-28T15:53:45.921" v="3420"/>
          <ac:picMkLst>
            <pc:docMk/>
            <pc:sldMk cId="4261651118" sldId="281"/>
            <ac:picMk id="2" creationId="{6027B3DD-F74D-918D-008F-663B9574759C}"/>
          </ac:picMkLst>
        </pc:picChg>
        <pc:picChg chg="del">
          <ac:chgData name="Steven Ruiter || Araneo-IT" userId="9afc073b-878b-4947-b841-63a679eef4da" providerId="ADAL" clId="{CEA884D2-A20A-4258-A146-9F66409DC1E8}" dt="2026-05-28T15:53:48.064" v="3421" actId="478"/>
          <ac:picMkLst>
            <pc:docMk/>
            <pc:sldMk cId="4261651118" sldId="281"/>
            <ac:picMk id="7" creationId="{F7A766AF-07A6-0E15-09B2-A0FB9A4ED7EE}"/>
          </ac:picMkLst>
        </pc:picChg>
      </pc:sldChg>
      <pc:sldChg chg="addSp delSp modSp add mod">
        <pc:chgData name="Steven Ruiter || Araneo-IT" userId="9afc073b-878b-4947-b841-63a679eef4da" providerId="ADAL" clId="{CEA884D2-A20A-4258-A146-9F66409DC1E8}" dt="2026-05-28T15:54:23.118" v="3424"/>
        <pc:sldMkLst>
          <pc:docMk/>
          <pc:sldMk cId="2265281167" sldId="282"/>
        </pc:sldMkLst>
        <pc:picChg chg="del">
          <ac:chgData name="Steven Ruiter || Araneo-IT" userId="9afc073b-878b-4947-b841-63a679eef4da" providerId="ADAL" clId="{CEA884D2-A20A-4258-A146-9F66409DC1E8}" dt="2026-05-28T15:54:22.736" v="3423" actId="478"/>
          <ac:picMkLst>
            <pc:docMk/>
            <pc:sldMk cId="2265281167" sldId="282"/>
            <ac:picMk id="2" creationId="{D81105E7-A084-8F65-06D0-58C8931DCFCE}"/>
          </ac:picMkLst>
        </pc:picChg>
        <pc:picChg chg="add mod">
          <ac:chgData name="Steven Ruiter || Araneo-IT" userId="9afc073b-878b-4947-b841-63a679eef4da" providerId="ADAL" clId="{CEA884D2-A20A-4258-A146-9F66409DC1E8}" dt="2026-05-28T15:54:23.118" v="3424"/>
          <ac:picMkLst>
            <pc:docMk/>
            <pc:sldMk cId="2265281167" sldId="282"/>
            <ac:picMk id="4" creationId="{B1E2E510-0519-44C7-A0D1-53B484A4AF6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317FA-D2BD-43B3-A9A5-C8DA971917A4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8F74F-EC7E-45CA-828C-509081938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9312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C01C50-54E4-44D9-909B-C0826850D4F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4928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CC34B-0AD1-DCD4-389F-48C9BB660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6551173-8979-322D-726A-09E102498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A416CE2-43D0-F233-F48B-9DBF369AC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A46B32-BB1D-2048-D555-DE48F0BA6D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581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7D246-D527-4A76-27B3-AD160B109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784F0BC-2E95-831E-A6C2-E014C6FBB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AEDE069-537D-996E-2227-84A473E2A7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Mailadres</a:t>
            </a:r>
            <a:br>
              <a:rPr lang="nl-NL" dirty="0"/>
            </a:br>
            <a:r>
              <a:rPr lang="nl-NL" dirty="0"/>
              <a:t>Woningnet lidmaatschapskosten</a:t>
            </a:r>
            <a:br>
              <a:rPr lang="nl-NL" dirty="0"/>
            </a:br>
            <a:r>
              <a:rPr lang="nl-NL" dirty="0"/>
              <a:t>Generieke aanhef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2EB393F-CDB1-603B-FF32-D8DACFC47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7689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CEE62-29B3-DFE7-D48A-EC742E4D2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46A3630-BB51-F620-2A58-D0C1A6348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BB2D4A2-E093-C9F8-9B8B-6725ACFE0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CBBCD4-CDD7-DEAB-0106-0E57D826B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3479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EB560-A8CE-F900-03C9-CD2466163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4AB0127-FCB8-0C95-BA6E-34CF76442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DF48C8D-4EC1-00A0-DCF9-95FE5D91E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8B5D1A-01EE-3557-6499-D90C3DE4A7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9187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3F64C-FDF4-DCBC-A4B8-76F9D7270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2BAEAF1-7774-B9B2-32B0-E46AAFFA0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3781BB8-BDD0-3958-64A1-D07EDC1A7D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Iedereen krijgt even 3 minuten om na te denken hoe we een </a:t>
            </a:r>
            <a:r>
              <a:rPr lang="nl-NL" err="1"/>
              <a:t>socialmedia</a:t>
            </a:r>
            <a:r>
              <a:rPr lang="nl-NL"/>
              <a:t> post over vakantie kunnen misbruiken als hacker</a:t>
            </a:r>
            <a:br>
              <a:rPr lang="nl-NL"/>
            </a:br>
            <a:br>
              <a:rPr lang="nl-NL"/>
            </a:br>
            <a:r>
              <a:rPr lang="nl-NL" b="1"/>
              <a:t>1. Locatiebepaling via metadata</a:t>
            </a:r>
            <a:br>
              <a:rPr lang="nl-NL"/>
            </a:br>
            <a:r>
              <a:rPr lang="nl-NL"/>
              <a:t>Foto’s kunnen GPS gegevens bevatten. Daarmee weet iemand exact waar je bent of was.</a:t>
            </a:r>
            <a:br>
              <a:rPr lang="nl-NL"/>
            </a:br>
            <a:r>
              <a:rPr lang="nl-NL" b="1"/>
              <a:t>2. Afwezigheid bevestigen</a:t>
            </a:r>
            <a:br>
              <a:rPr lang="nl-NL"/>
            </a:br>
            <a:r>
              <a:rPr lang="nl-NL"/>
              <a:t>“2 weken Bali” = jouw huis of kantoor is waarschijnlijk leeg.</a:t>
            </a:r>
          </a:p>
          <a:p>
            <a:r>
              <a:rPr lang="nl-NL" b="1"/>
              <a:t>3. Tijdzone en bereikbaarheid inschatten</a:t>
            </a:r>
            <a:br>
              <a:rPr lang="nl-NL"/>
            </a:br>
            <a:r>
              <a:rPr lang="nl-NL"/>
              <a:t>Aanvallers weten wanneer je slaapt of minder alert bent voor </a:t>
            </a:r>
            <a:r>
              <a:rPr lang="nl-NL" err="1"/>
              <a:t>phishing</a:t>
            </a:r>
            <a:r>
              <a:rPr lang="nl-NL"/>
              <a:t>.</a:t>
            </a:r>
          </a:p>
          <a:p>
            <a:r>
              <a:rPr lang="nl-NL" b="1"/>
              <a:t>4. </a:t>
            </a:r>
            <a:r>
              <a:rPr lang="nl-NL" b="1" err="1"/>
              <a:t>Social</a:t>
            </a:r>
            <a:r>
              <a:rPr lang="nl-NL" b="1"/>
              <a:t> engineering context bouwen</a:t>
            </a:r>
            <a:br>
              <a:rPr lang="nl-NL"/>
            </a:br>
            <a:r>
              <a:rPr lang="nl-NL"/>
              <a:t>Ze zien waar je zit, met wie, en kunnen overtuigende mails sturen (“Hoe is Bali? Even dit tekenen…”).</a:t>
            </a:r>
          </a:p>
          <a:p>
            <a:r>
              <a:rPr lang="nl-NL" b="1"/>
              <a:t>5. Bedrijfsinformatie op schermen</a:t>
            </a:r>
            <a:br>
              <a:rPr lang="nl-NL"/>
            </a:br>
            <a:r>
              <a:rPr lang="nl-NL"/>
              <a:t>Laptop op de foto? Vaak zijn dashboards, namen of systemen zichtbaar.</a:t>
            </a:r>
          </a:p>
          <a:p>
            <a:r>
              <a:rPr lang="nl-NL" b="1"/>
              <a:t>6. Wifi netwerken achterhalen</a:t>
            </a:r>
            <a:br>
              <a:rPr lang="nl-NL"/>
            </a:br>
            <a:r>
              <a:rPr lang="nl-NL"/>
              <a:t>Soms zie je </a:t>
            </a:r>
            <a:r>
              <a:rPr lang="nl-NL" err="1"/>
              <a:t>SSID’s</a:t>
            </a:r>
            <a:r>
              <a:rPr lang="nl-NL"/>
              <a:t> of netwerknamen op schermen of in </a:t>
            </a:r>
            <a:r>
              <a:rPr lang="nl-NL" err="1"/>
              <a:t>captions</a:t>
            </a:r>
            <a:r>
              <a:rPr lang="nl-NL"/>
              <a:t>.</a:t>
            </a:r>
          </a:p>
          <a:p>
            <a:r>
              <a:rPr lang="nl-NL" b="1"/>
              <a:t>7. Badge of pasjes zichtbaar</a:t>
            </a:r>
            <a:br>
              <a:rPr lang="nl-NL"/>
            </a:br>
            <a:r>
              <a:rPr lang="nl-NL"/>
              <a:t>Naam, functie of bedrijf kan op een pasje staan.</a:t>
            </a:r>
          </a:p>
          <a:p>
            <a:r>
              <a:rPr lang="nl-NL" b="1"/>
              <a:t>8. Apparatuur inventariseren</a:t>
            </a:r>
            <a:br>
              <a:rPr lang="nl-NL"/>
            </a:br>
            <a:r>
              <a:rPr lang="nl-NL"/>
              <a:t>Welke laptop, telefoon of tools je gebruikt helpt bij gerichte aanvallen.</a:t>
            </a:r>
          </a:p>
          <a:p>
            <a:r>
              <a:rPr lang="nl-NL" b="1"/>
              <a:t>9. Achtergrond details analyseren</a:t>
            </a:r>
            <a:br>
              <a:rPr lang="nl-NL"/>
            </a:br>
            <a:r>
              <a:rPr lang="nl-NL"/>
              <a:t>Whiteboards, notities of documenten kunnen gevoelige info bevatten.</a:t>
            </a:r>
          </a:p>
          <a:p>
            <a:r>
              <a:rPr lang="nl-NL" b="1"/>
              <a:t>10. Collega’s of partners identificeren</a:t>
            </a:r>
            <a:br>
              <a:rPr lang="nl-NL"/>
            </a:br>
            <a:r>
              <a:rPr lang="nl-NL"/>
              <a:t>Gezichten en namen helpen bij </a:t>
            </a:r>
            <a:r>
              <a:rPr lang="nl-NL" err="1"/>
              <a:t>spear</a:t>
            </a:r>
            <a:r>
              <a:rPr lang="nl-NL"/>
              <a:t> </a:t>
            </a:r>
            <a:r>
              <a:rPr lang="nl-NL" err="1"/>
              <a:t>phishing</a:t>
            </a:r>
            <a:r>
              <a:rPr lang="nl-NL"/>
              <a:t> of CEO fraude.</a:t>
            </a:r>
          </a:p>
          <a:p>
            <a:r>
              <a:rPr lang="nl-NL" b="1"/>
              <a:t>11. Gewoontes en patronen leren</a:t>
            </a:r>
            <a:br>
              <a:rPr lang="nl-NL"/>
            </a:br>
            <a:r>
              <a:rPr lang="nl-NL"/>
              <a:t>Werk je vaak vanuit cafés? Dan is er meer kans op onveilige netwerken.</a:t>
            </a:r>
          </a:p>
          <a:p>
            <a:r>
              <a:rPr lang="nl-NL" b="1"/>
              <a:t>12. </a:t>
            </a:r>
            <a:r>
              <a:rPr lang="nl-NL" b="1" err="1"/>
              <a:t>Deepfake</a:t>
            </a:r>
            <a:r>
              <a:rPr lang="nl-NL" b="1"/>
              <a:t> of identiteitsmisbruik</a:t>
            </a:r>
            <a:br>
              <a:rPr lang="nl-NL"/>
            </a:br>
            <a:r>
              <a:rPr lang="nl-NL"/>
              <a:t>Gezichten en stemmateriaal uit video’s kunnen later misbruikt worden.</a:t>
            </a:r>
          </a:p>
          <a:p>
            <a:r>
              <a:rPr lang="nl-NL" b="1"/>
              <a:t>13. Toegang tot accounts via hints</a:t>
            </a:r>
            <a:br>
              <a:rPr lang="nl-NL"/>
            </a:br>
            <a:r>
              <a:rPr lang="nl-NL"/>
              <a:t>Denk aan zichtbare notificaties, e mailadressen of usernames.</a:t>
            </a:r>
          </a:p>
          <a:p>
            <a:r>
              <a:rPr lang="nl-NL" b="1"/>
              <a:t>14. Fysieke beveiliging inschatten</a:t>
            </a:r>
            <a:br>
              <a:rPr lang="nl-NL"/>
            </a:br>
            <a:r>
              <a:rPr lang="nl-NL"/>
              <a:t>Zie je sleutels, sloten, of werkplekken? Dat geeft inzicht in beveiliging.</a:t>
            </a:r>
          </a:p>
          <a:p>
            <a:r>
              <a:rPr lang="nl-NL" b="1"/>
              <a:t>15. Vertrouwen opbouwen voor latere aanval</a:t>
            </a:r>
            <a:br>
              <a:rPr lang="nl-NL"/>
            </a:br>
            <a:r>
              <a:rPr lang="nl-NL"/>
              <a:t>Aanvallers volgen je eerst passief en slaan later toe met een gerichte actie.</a:t>
            </a:r>
          </a:p>
          <a:p>
            <a:endParaRPr lang="nl-NL"/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ACC715-823D-C443-7ED0-46D118C151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7986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91B65-D103-FA80-C028-4EEC6FA55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FAB2C6C-76F8-68A9-9E28-30A8D7B85D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B7FB64A-FAA7-6033-114C-D5D84A02B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Iedereen krijgt even 3 minuten om na te denken hoe we een </a:t>
            </a:r>
            <a:r>
              <a:rPr lang="nl-NL" err="1"/>
              <a:t>socialmedia</a:t>
            </a:r>
            <a:r>
              <a:rPr lang="nl-NL"/>
              <a:t> post over vakantie kunnen misbruiken als hacker</a:t>
            </a:r>
            <a:br>
              <a:rPr lang="nl-NL"/>
            </a:br>
            <a:br>
              <a:rPr lang="nl-NL"/>
            </a:br>
            <a:r>
              <a:rPr lang="nl-NL" b="1"/>
              <a:t>1. Locatiebepaling via metadata</a:t>
            </a:r>
            <a:br>
              <a:rPr lang="nl-NL"/>
            </a:br>
            <a:r>
              <a:rPr lang="nl-NL"/>
              <a:t>Foto’s kunnen GPS gegevens bevatten. Daarmee weet iemand exact waar je bent of was.</a:t>
            </a:r>
            <a:br>
              <a:rPr lang="nl-NL"/>
            </a:br>
            <a:r>
              <a:rPr lang="nl-NL" b="1"/>
              <a:t>2. Afwezigheid bevestigen</a:t>
            </a:r>
            <a:br>
              <a:rPr lang="nl-NL"/>
            </a:br>
            <a:r>
              <a:rPr lang="nl-NL"/>
              <a:t>“2 weken Bali” = jouw huis of kantoor is waarschijnlijk leeg.</a:t>
            </a:r>
          </a:p>
          <a:p>
            <a:r>
              <a:rPr lang="nl-NL" b="1"/>
              <a:t>3. Tijdzone en bereikbaarheid inschatten</a:t>
            </a:r>
            <a:br>
              <a:rPr lang="nl-NL"/>
            </a:br>
            <a:r>
              <a:rPr lang="nl-NL"/>
              <a:t>Aanvallers weten wanneer je slaapt of minder alert bent voor </a:t>
            </a:r>
            <a:r>
              <a:rPr lang="nl-NL" err="1"/>
              <a:t>phishing</a:t>
            </a:r>
            <a:r>
              <a:rPr lang="nl-NL"/>
              <a:t>.</a:t>
            </a:r>
          </a:p>
          <a:p>
            <a:r>
              <a:rPr lang="nl-NL" b="1"/>
              <a:t>4. </a:t>
            </a:r>
            <a:r>
              <a:rPr lang="nl-NL" b="1" err="1"/>
              <a:t>Social</a:t>
            </a:r>
            <a:r>
              <a:rPr lang="nl-NL" b="1"/>
              <a:t> engineering context bouwen</a:t>
            </a:r>
            <a:br>
              <a:rPr lang="nl-NL"/>
            </a:br>
            <a:r>
              <a:rPr lang="nl-NL"/>
              <a:t>Ze zien waar je zit, met wie, en kunnen overtuigende mails sturen (“Hoe is Bali? Even dit tekenen…”).</a:t>
            </a:r>
          </a:p>
          <a:p>
            <a:r>
              <a:rPr lang="nl-NL" b="1"/>
              <a:t>5. Bedrijfsinformatie op schermen</a:t>
            </a:r>
            <a:br>
              <a:rPr lang="nl-NL"/>
            </a:br>
            <a:r>
              <a:rPr lang="nl-NL"/>
              <a:t>Laptop op de foto? Vaak zijn dashboards, namen of systemen zichtbaar.</a:t>
            </a:r>
          </a:p>
          <a:p>
            <a:r>
              <a:rPr lang="nl-NL" b="1"/>
              <a:t>6. Wifi netwerken achterhalen</a:t>
            </a:r>
            <a:br>
              <a:rPr lang="nl-NL"/>
            </a:br>
            <a:r>
              <a:rPr lang="nl-NL"/>
              <a:t>Soms zie je </a:t>
            </a:r>
            <a:r>
              <a:rPr lang="nl-NL" err="1"/>
              <a:t>SSID’s</a:t>
            </a:r>
            <a:r>
              <a:rPr lang="nl-NL"/>
              <a:t> of netwerknamen op schermen of in </a:t>
            </a:r>
            <a:r>
              <a:rPr lang="nl-NL" err="1"/>
              <a:t>captions</a:t>
            </a:r>
            <a:r>
              <a:rPr lang="nl-NL"/>
              <a:t>.</a:t>
            </a:r>
          </a:p>
          <a:p>
            <a:r>
              <a:rPr lang="nl-NL" b="1"/>
              <a:t>7. Badge of pasjes zichtbaar</a:t>
            </a:r>
            <a:br>
              <a:rPr lang="nl-NL"/>
            </a:br>
            <a:r>
              <a:rPr lang="nl-NL"/>
              <a:t>Naam, functie of bedrijf kan op een pasje staan.</a:t>
            </a:r>
          </a:p>
          <a:p>
            <a:r>
              <a:rPr lang="nl-NL" b="1"/>
              <a:t>8. Apparatuur inventariseren</a:t>
            </a:r>
            <a:br>
              <a:rPr lang="nl-NL"/>
            </a:br>
            <a:r>
              <a:rPr lang="nl-NL"/>
              <a:t>Welke laptop, telefoon of tools je gebruikt helpt bij gerichte aanvallen.</a:t>
            </a:r>
          </a:p>
          <a:p>
            <a:r>
              <a:rPr lang="nl-NL" b="1"/>
              <a:t>9. Achtergrond details analyseren</a:t>
            </a:r>
            <a:br>
              <a:rPr lang="nl-NL"/>
            </a:br>
            <a:r>
              <a:rPr lang="nl-NL"/>
              <a:t>Whiteboards, notities of documenten kunnen gevoelige info bevatten.</a:t>
            </a:r>
          </a:p>
          <a:p>
            <a:r>
              <a:rPr lang="nl-NL" b="1"/>
              <a:t>10. Collega’s of partners identificeren</a:t>
            </a:r>
            <a:br>
              <a:rPr lang="nl-NL"/>
            </a:br>
            <a:r>
              <a:rPr lang="nl-NL"/>
              <a:t>Gezichten en namen helpen bij </a:t>
            </a:r>
            <a:r>
              <a:rPr lang="nl-NL" err="1"/>
              <a:t>spear</a:t>
            </a:r>
            <a:r>
              <a:rPr lang="nl-NL"/>
              <a:t> </a:t>
            </a:r>
            <a:r>
              <a:rPr lang="nl-NL" err="1"/>
              <a:t>phishing</a:t>
            </a:r>
            <a:r>
              <a:rPr lang="nl-NL"/>
              <a:t> of CEO fraude.</a:t>
            </a:r>
          </a:p>
          <a:p>
            <a:r>
              <a:rPr lang="nl-NL" b="1"/>
              <a:t>11. Gewoontes en patronen leren</a:t>
            </a:r>
            <a:br>
              <a:rPr lang="nl-NL"/>
            </a:br>
            <a:r>
              <a:rPr lang="nl-NL"/>
              <a:t>Werk je vaak vanuit cafés? Dan is er meer kans op onveilige netwerken.</a:t>
            </a:r>
          </a:p>
          <a:p>
            <a:r>
              <a:rPr lang="nl-NL" b="1"/>
              <a:t>12. </a:t>
            </a:r>
            <a:r>
              <a:rPr lang="nl-NL" b="1" err="1"/>
              <a:t>Deepfake</a:t>
            </a:r>
            <a:r>
              <a:rPr lang="nl-NL" b="1"/>
              <a:t> of identiteitsmisbruik</a:t>
            </a:r>
            <a:br>
              <a:rPr lang="nl-NL"/>
            </a:br>
            <a:r>
              <a:rPr lang="nl-NL"/>
              <a:t>Gezichten en stemmateriaal uit video’s kunnen later misbruikt worden.</a:t>
            </a:r>
          </a:p>
          <a:p>
            <a:r>
              <a:rPr lang="nl-NL" b="1"/>
              <a:t>13. Toegang tot accounts via hints</a:t>
            </a:r>
            <a:br>
              <a:rPr lang="nl-NL"/>
            </a:br>
            <a:r>
              <a:rPr lang="nl-NL"/>
              <a:t>Denk aan zichtbare notificaties, e mailadressen of usernames.</a:t>
            </a:r>
          </a:p>
          <a:p>
            <a:r>
              <a:rPr lang="nl-NL" b="1"/>
              <a:t>14. Fysieke beveiliging inschatten</a:t>
            </a:r>
            <a:br>
              <a:rPr lang="nl-NL"/>
            </a:br>
            <a:r>
              <a:rPr lang="nl-NL"/>
              <a:t>Zie je sleutels, sloten, of werkplekken? Dat geeft inzicht in beveiliging.</a:t>
            </a:r>
          </a:p>
          <a:p>
            <a:r>
              <a:rPr lang="nl-NL" b="1"/>
              <a:t>15. Vertrouwen opbouwen voor latere aanval</a:t>
            </a:r>
            <a:br>
              <a:rPr lang="nl-NL"/>
            </a:br>
            <a:r>
              <a:rPr lang="nl-NL"/>
              <a:t>Aanvallers volgen je eerst passief en slaan later toe met een gerichte actie.</a:t>
            </a:r>
          </a:p>
          <a:p>
            <a:endParaRPr lang="nl-NL"/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ECA70E9-9BAE-F350-0229-BCC2280903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52885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F54F3-8ECA-6F2E-8706-C49EA44F0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6D72A3F-E2FC-444C-41EE-64CEDFCB10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2ECCCDF-4A53-FF13-180E-BE98C9C07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B2ACC3C-6E8D-4609-DDC2-F156AD6A0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36579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B1D17-7153-7A8D-44D5-563B38909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53519AA-29B1-F536-EF26-EF3E5429B3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278A2A7-FD1A-62F8-9D7F-068D3524D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Training om</a:t>
            </a:r>
            <a:endParaRPr lang="en-US"/>
          </a:p>
          <a:p>
            <a:pPr marL="800100" lvl="1" indent="-342900">
              <a:buFont typeface="Arial,Sans-Serif"/>
              <a:buChar char="•"/>
            </a:pPr>
            <a:r>
              <a:rPr lang="nl-NL"/>
              <a:t>Social engineering te herkennen </a:t>
            </a:r>
            <a:endParaRPr lang="en-US"/>
          </a:p>
          <a:p>
            <a:pPr marL="800100" lvl="1" indent="-342900">
              <a:buFont typeface="Arial,Sans-Serif"/>
              <a:buChar char="•"/>
            </a:pPr>
            <a:r>
              <a:rPr lang="nl-NL"/>
              <a:t>Verdachte situaties te signaleren </a:t>
            </a:r>
            <a:endParaRPr lang="en-US"/>
          </a:p>
          <a:p>
            <a:pPr marL="800100" lvl="1" indent="-342900">
              <a:buFont typeface="Arial,Sans-Serif"/>
              <a:buChar char="•"/>
            </a:pPr>
            <a:r>
              <a:rPr lang="nl-NL"/>
              <a:t>Bewust om te gaan met informatie op social media </a:t>
            </a:r>
            <a:endParaRPr lang="en-US"/>
          </a:p>
          <a:p>
            <a:pPr marL="800100" lvl="1" indent="-342900">
              <a:buFont typeface="Arial,Sans-Serif"/>
              <a:buChar char="•"/>
            </a:pPr>
            <a:r>
              <a:rPr lang="nl-NL"/>
              <a:t>Bewust gebruik te maken van AI </a:t>
            </a:r>
            <a:endParaRPr lang="en-US"/>
          </a:p>
          <a:p>
            <a:pPr marL="800100" lvl="1" indent="-342900">
              <a:buFont typeface="Arial,Sans-Serif"/>
              <a:buChar char="•"/>
            </a:pPr>
            <a:r>
              <a:rPr lang="nl-NL"/>
              <a:t>Niet automatisch te vertrouwen op urgentie of autoriteit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76ABB87-9889-1CF1-4E0B-9C12E5D475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57965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E159A-02BF-86A5-3C11-EEC00EEA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F28B88F-72F2-5F22-C2AC-44DCD408D8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5B5611D-0940-421F-3D84-E741650E4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indent="-342900">
              <a:buFont typeface="Courier New"/>
              <a:buChar char="o"/>
            </a:pPr>
            <a:r>
              <a:rPr lang="nl-NL"/>
              <a:t>Netwerksegmentatie </a:t>
            </a:r>
            <a:endParaRPr lang="en-US"/>
          </a:p>
          <a:p>
            <a:pPr lvl="1" indent="-342900">
              <a:buFont typeface="Courier New"/>
              <a:buChar char="o"/>
            </a:pPr>
            <a:r>
              <a:rPr lang="nl-NL"/>
              <a:t>Beperken van toegangsrechten </a:t>
            </a:r>
            <a:endParaRPr lang="en-US"/>
          </a:p>
          <a:p>
            <a:pPr lvl="1" indent="-342900">
              <a:buFont typeface="Courier New"/>
              <a:buChar char="o"/>
            </a:pPr>
            <a:r>
              <a:rPr lang="nl-NL"/>
              <a:t>Monitoring van afwijkend gedrag </a:t>
            </a:r>
            <a:endParaRPr lang="en-US"/>
          </a:p>
          <a:p>
            <a:pPr lvl="1" indent="-342900">
              <a:buFont typeface="Courier New"/>
              <a:buChar char="o"/>
            </a:pPr>
            <a:r>
              <a:rPr lang="nl-NL"/>
              <a:t>Beveiligde toegang tot systemen</a:t>
            </a:r>
            <a:endParaRPr lang="en-US"/>
          </a:p>
          <a:p>
            <a:pPr lvl="1" indent="-342900">
              <a:buFont typeface="Courier New"/>
              <a:buChar char="o"/>
            </a:pPr>
            <a:r>
              <a:rPr lang="nl-NL"/>
              <a:t>Back-up</a:t>
            </a:r>
            <a:endParaRPr lang="en-US"/>
          </a:p>
          <a:p>
            <a:pPr lvl="1" indent="-342900">
              <a:buFont typeface="Courier New"/>
              <a:buChar char="o"/>
            </a:pPr>
            <a:r>
              <a:rPr lang="nl-NL"/>
              <a:t>Goed gebruik maken van de beveiligingsmogelijkheden die M365 en Google </a:t>
            </a:r>
            <a:r>
              <a:rPr lang="nl-NL" err="1"/>
              <a:t>Workspace</a:t>
            </a:r>
            <a:r>
              <a:rPr lang="nl-NL"/>
              <a:t> bieden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6CCB76-D1E4-E766-5891-CDE5A49C0D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56525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3A4DC-80C0-2351-F440-BD37989F4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7333717-FEBF-329C-4A48-4377525C0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2F59B99-E641-B340-C5CA-5543B184C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B0A4521-F74C-F26B-D932-A9438E2EA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416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Wie plaatst er wel eens een Foto terwijl je nog op vakantie/</a:t>
            </a:r>
            <a:r>
              <a:rPr lang="nl-NL" err="1"/>
              <a:t>workation</a:t>
            </a:r>
            <a:r>
              <a:rPr lang="nl-NL"/>
              <a:t> bent?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2779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CE594-D99B-A7EA-5F5E-B234F2F4E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1145411-F74B-E229-C3FB-EBC99DDF5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560BC9F-C222-B7BC-3B15-AEC1AFFDC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Eerlijk zeggen, wie gebruikt er wel eens hetzelfde wachtwoord voor verschillende accounts?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A3A10D-AC4C-2412-68AF-08FCA9A8C2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927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303C8-E062-2572-8A55-D5F8C1D95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4C2C704-7A56-7B0B-9D56-16174BD092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F9C7788-AF8E-0D93-E4B9-86B7B9567E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Heb jij wel eens je telefoon opgeladen via de USB poorten in de trein/op het vliegveld?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91D37B5-DE7F-B2CD-36ED-64B167CC90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657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E406C-751E-D285-FE47-96D1B4FC9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1585BA7-8AB5-F98E-109E-216BBE35B2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445DEEA-C4EB-9EA7-C7C5-E11258748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 bekijken hoe kleine, dagelijkse handelingen, zoals een post op </a:t>
            </a:r>
            <a:r>
              <a:rPr lang="nl-NL" dirty="0" err="1"/>
              <a:t>social</a:t>
            </a:r>
            <a:r>
              <a:rPr lang="nl-NL" dirty="0"/>
              <a:t> media of een snelle klik in de trein, de rode loper kunnen uitrollen voor ongewenste gasten</a:t>
            </a:r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FAAF67D-DA67-C17F-B2BC-A9B5391B3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61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65184-5861-2830-1B2F-EC76AACE3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4B84ADC-5C89-57C0-D49C-6D855ED02D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6EF6531-1F9D-A002-ECC8-6C55504A3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Laten we ons allemaal even een hacker voorstellen. Grote kans dat je denkt aan een nerdachtig figuur in een donkere kamer met meerdere beeldschermen en een </a:t>
            </a:r>
            <a:r>
              <a:rPr lang="nl-NL" err="1"/>
              <a:t>hoodie</a:t>
            </a:r>
            <a:r>
              <a:rPr lang="nl-NL"/>
              <a:t> die kijkt naar matrix achtige tekens. </a:t>
            </a:r>
            <a:br>
              <a:rPr lang="nl-NL"/>
            </a:br>
            <a:br>
              <a:rPr lang="nl-NL"/>
            </a:br>
            <a:r>
              <a:rPr lang="nl-NL"/>
              <a:t>Niets is minder waar.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CA3C361-4F5B-189D-E424-3E1D8ECBC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1248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6E68A-14C2-CAE1-5A4C-35AD8A688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9F0D598-C8C8-9317-4CBD-39E96FFE1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48B9B3-B9D8-43FF-1263-E0EE5C952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Een hacker is tegenwoordig vaker een soort van luie psycholoog. </a:t>
            </a:r>
            <a:br>
              <a:rPr lang="nl-NL"/>
            </a:br>
            <a:r>
              <a:rPr lang="nl-NL"/>
              <a:t>Iemand die weet hoe het brein werkt en wanneer mensen op hun zwakst zijn.</a:t>
            </a:r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C9A1AC6-7B26-6ED4-E56F-9375B23A7D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9370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/>
              <a:t>Urgentie:</a:t>
            </a:r>
            <a:r>
              <a:rPr lang="nl-NL"/>
              <a:t> "Uw bankpas blokkeert over 2 uur!" (Snel handelen = niet nadenken).</a:t>
            </a:r>
          </a:p>
          <a:p>
            <a:r>
              <a:rPr lang="nl-NL" b="1"/>
              <a:t>Autoriteit:</a:t>
            </a:r>
            <a:r>
              <a:rPr lang="nl-NL"/>
              <a:t> "Ik ben van de IT-afdeling, ik heb even je inlogcode nodig voor een update."</a:t>
            </a:r>
          </a:p>
          <a:p>
            <a:r>
              <a:rPr lang="nl-NL" b="1"/>
              <a:t>Nieuwsgierigheid/Verleiding:</a:t>
            </a:r>
            <a:r>
              <a:rPr lang="nl-NL"/>
              <a:t> "Bekijk hier de gelekte salarissen van 2024.zip" of "Je hebt een pakketje gemist."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160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E9FA5-3059-91A9-E7ED-3229EB9AF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79EAC3A-A844-6091-C0A9-9BED837F5D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4FDE428-7073-C88D-A819-722A95E11F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Mailadres</a:t>
            </a:r>
            <a:br>
              <a:rPr lang="nl-NL" dirty="0"/>
            </a:br>
            <a:r>
              <a:rPr lang="nl-NL" dirty="0"/>
              <a:t>Onderwerp</a:t>
            </a:r>
            <a:br>
              <a:rPr lang="nl-NL" dirty="0"/>
            </a:br>
            <a:r>
              <a:rPr lang="nl-NL" dirty="0"/>
              <a:t>Veel </a:t>
            </a:r>
            <a:r>
              <a:rPr lang="nl-NL"/>
              <a:t>type fouten 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B8C84E-99A9-3807-38F6-567E97858E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8F74F-EC7E-45CA-828C-5090819382F5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47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1E3E02-CF43-5DB1-E211-E96229458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83E96E5-9488-7F1D-FC64-9E2D9B4FB7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2A68A0-AF75-9612-EA62-066579994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63BC254-83E5-9C01-3897-051A70F54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17AE2D-8661-6DDF-7976-6927BC97D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8119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2142DB-7C06-4407-329C-1E53A4F3C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ACFDB44-3049-BC30-DCF7-34B9B5487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221740-BDD4-9FA9-9912-A2338B72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22A9EB-E09E-2917-18C0-22B3F8415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91C832-F690-5A38-D3AF-1B1458C50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575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BD1EBFC-08B3-8D0D-4B08-C7428CB47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F60C2FF-9568-73FE-F4C6-00654858C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E3B5A8-5121-73BF-042F-050781CAA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0830C1-7005-9C5A-731E-46F058A7A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8491E9-68BF-5886-1A2A-EF0A39DC4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315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5E2E53-6283-3BA4-AA04-3840CD18C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9709A8-FDB9-7A23-03BE-5817ED4F1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4FCC2F0-BB41-A60D-22E8-84B0A76CE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EAE1C0-0103-7634-F6C1-9A6131DAA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B0BEA4-E750-05C2-ECA9-C75AEC693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417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D4D4B-4B42-AF15-A775-A2DCB9A8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2D47D18-3E87-C5AC-9AAF-0E1F43210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8D3463-5A9E-D2E3-00CB-861A248FE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C1C003-0480-0AC4-037F-F07AED9CB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576F31-503C-05CF-A9E3-E5D43587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127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04A304-233E-32C0-CB2F-490798BF3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B51800-AF81-091A-6682-EC2A7898D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205B48-BEF5-287A-126B-9A8E1EB9D1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C2D46E2-EC02-46CB-EFAE-BDD44D299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BDACF64-0942-E819-2CBB-F64BE9440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49EE421-210F-ACF5-963B-6967FDF88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347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8C727D-87FE-1B80-01CB-27957D6CC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C87DF73-EF9A-965F-FF3B-0AEB66A9B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D057256-4EB5-4E8C-E4BE-A5DD4F231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417F0F-8E87-A01D-C9EB-75B06AA5BE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8413D98-313F-0E6D-248D-83436FAD5A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C4E257F-9188-1903-A2D7-4DE5771C4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8B8696B-CA99-59F5-2682-B46DC0B43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FAFF911-8CA7-9D14-558E-9E8C8A1AD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8031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F6DE2D-9A43-DEFF-1AAD-6EB80AF1C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674CA03-DC31-D67E-159E-8482C3C42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3568205-0FFF-15DF-A83E-E955F4A07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4331953-FEF4-F5F5-AB53-3AB231DE6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736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9DACF87-FEC2-398A-2F39-4E8BDA846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A96A914-784C-5236-8E25-2B42C854D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8A8C7DB-ABA3-92CB-85B6-7F28ACE56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2710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83CC57-934B-868D-2560-3D9EADA85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FDB469-7A59-55D6-EEC3-D6FFD4E23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2B4CB9-AB14-7332-5B73-D6FFDAC1B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2DCFA0-98D4-5403-C90F-1DED9C4BF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716503E-6836-A71C-2A2C-0B7F4295C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7B0D2D8-1575-5646-5128-4644D272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1272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CBE2F8-BEE6-447E-1C74-0460655CA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5EBA6CC-FA68-DDB2-913F-B5BAA6DC69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928CF9C-5482-D688-DD62-B2DFB47ED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0E54F74-DC7B-2F93-2C36-D4F5E822B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D9F788-BB81-B38E-DA92-ED3BB6BDA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22F8C84-7E73-AF0B-C828-A027403A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840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FDE43EE-7DFE-5F21-9715-7BCB1493B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62E01C2-1A20-90FA-3030-289B29998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D45AEA-3958-4A8A-06BE-DECC310BE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F382CA-8E2E-4111-A4A9-4B09C826D203}" type="datetimeFigureOut">
              <a:rPr lang="nl-NL" smtClean="0"/>
              <a:t>29-5-2026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A57AC7-16E7-B55E-0B55-DDE90B369C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772DD3-E486-3159-9C4B-7A4542397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E23DEA-5BF4-4AFC-A4C8-4308391B71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850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63674" y="5709592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Afbeelding 6" descr="Afbeelding met tekst, Lettertype, wit&#10;&#10;Door AI gegenereerde inhoud is mogelijk onjuist.">
            <a:extLst>
              <a:ext uri="{FF2B5EF4-FFF2-40B4-BE49-F238E27FC236}">
                <a16:creationId xmlns:a16="http://schemas.microsoft.com/office/drawing/2014/main" id="{3124549B-B77D-DD9F-14F1-CDE0A3440A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7850"/>
          <a:stretch>
            <a:fillRect/>
          </a:stretch>
        </p:blipFill>
        <p:spPr>
          <a:xfrm>
            <a:off x="2094272" y="1634613"/>
            <a:ext cx="8288659" cy="28720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48A053-526D-4993-CE15-2554B8D27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847970-67B4-B0D5-4542-4547425F9936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98DD572D-F55D-1223-B52D-E22D701AB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584" y="5182025"/>
            <a:ext cx="1382416" cy="1382416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93D49501-545A-7E78-F586-3DB806142228}"/>
              </a:ext>
            </a:extLst>
          </p:cNvPr>
          <p:cNvSpPr txBox="1"/>
          <p:nvPr/>
        </p:nvSpPr>
        <p:spPr>
          <a:xfrm>
            <a:off x="731519" y="731520"/>
            <a:ext cx="249346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/>
              <a:t>Voorbeeld</a:t>
            </a:r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1E2E510-0519-44C7-A0D1-53B484A4A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90" y="2701111"/>
            <a:ext cx="10509577" cy="229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81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BA1422-DD31-C88D-E74F-8913669B3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B364A4-7E4C-64AA-3C56-4BA782D715D5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17830BB3-725A-95CA-EF34-B2EA3CDB5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584" y="5182025"/>
            <a:ext cx="1382416" cy="1382416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35D2B87C-15E5-1BEB-A32E-FF73BF5B6251}"/>
              </a:ext>
            </a:extLst>
          </p:cNvPr>
          <p:cNvSpPr txBox="1"/>
          <p:nvPr/>
        </p:nvSpPr>
        <p:spPr>
          <a:xfrm>
            <a:off x="731519" y="731520"/>
            <a:ext cx="249346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/>
              <a:t>Voorbeeld</a:t>
            </a:r>
            <a:endParaRPr lang="en-US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45A1266-32BF-7C92-F263-741F5F634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90" y="2901925"/>
            <a:ext cx="10653683" cy="24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96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B593E4-072C-BD11-F102-FF6ABC7D2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8C4C7F-FA03-9E12-50A2-1E76D83B3316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F1A4CAE0-5DCC-4FF4-0C35-43CDA3F1F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584" y="5182025"/>
            <a:ext cx="1382416" cy="1382416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15C7844A-A48C-A8D3-BA4F-EDE193F0B4E0}"/>
              </a:ext>
            </a:extLst>
          </p:cNvPr>
          <p:cNvSpPr txBox="1"/>
          <p:nvPr/>
        </p:nvSpPr>
        <p:spPr>
          <a:xfrm>
            <a:off x="731519" y="731520"/>
            <a:ext cx="249346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 dirty="0"/>
              <a:t>Voorbeeld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CD7CE85-8F25-1CB5-554A-F7309ED922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58" y="2373941"/>
            <a:ext cx="10653683" cy="24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07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3CA462-B7D5-09DA-3F01-935D254D2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01FEEE-B310-9E65-36E3-1AD5A7DCA1BC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79E1C3CE-1D6E-61F6-B468-677781F86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584" y="5182025"/>
            <a:ext cx="1382416" cy="1382416"/>
          </a:xfrm>
          <a:prstGeom prst="rect">
            <a:avLst/>
          </a:prstGeom>
        </p:spPr>
      </p:pic>
      <p:pic>
        <p:nvPicPr>
          <p:cNvPr id="1026" name="Picture 2" descr="cyrillic script">
            <a:extLst>
              <a:ext uri="{FF2B5EF4-FFF2-40B4-BE49-F238E27FC236}">
                <a16:creationId xmlns:a16="http://schemas.microsoft.com/office/drawing/2014/main" id="{EEE66C2A-5B90-56ED-647D-6C758F7DC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2222981"/>
            <a:ext cx="7307336" cy="38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1FF8BD-317C-2BB0-4431-4925D26DBC6F}"/>
              </a:ext>
            </a:extLst>
          </p:cNvPr>
          <p:cNvSpPr txBox="1"/>
          <p:nvPr/>
        </p:nvSpPr>
        <p:spPr>
          <a:xfrm>
            <a:off x="731519" y="731520"/>
            <a:ext cx="342900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 dirty="0"/>
              <a:t>Digitaal alfabet</a:t>
            </a:r>
            <a:endParaRPr lang="en-US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1FC1FE5-E092-AD3F-CADA-26AD3A2E8C4F}"/>
              </a:ext>
            </a:extLst>
          </p:cNvPr>
          <p:cNvSpPr txBox="1"/>
          <p:nvPr/>
        </p:nvSpPr>
        <p:spPr>
          <a:xfrm>
            <a:off x="8949933" y="2228061"/>
            <a:ext cx="23253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000" dirty="0"/>
              <a:t>U+0061 =  a</a:t>
            </a:r>
            <a:br>
              <a:rPr lang="nl-NL" sz="2000" dirty="0"/>
            </a:br>
            <a:r>
              <a:rPr lang="nl-NL" sz="2000" dirty="0"/>
              <a:t>U+0430 =  </a:t>
            </a:r>
            <a:r>
              <a:rPr lang="az-Cyrl-AZ" sz="2000" dirty="0"/>
              <a:t>а</a:t>
            </a:r>
            <a:endParaRPr lang="nl-NL" sz="2000" dirty="0"/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sz="2000" dirty="0"/>
          </a:p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000" dirty="0"/>
              <a:t>U+0065 =  e</a:t>
            </a:r>
            <a:r>
              <a:rPr lang="az-Cyrl-AZ" sz="2000" dirty="0"/>
              <a:t> </a:t>
            </a:r>
            <a:endParaRPr lang="nl-NL" sz="2000" dirty="0"/>
          </a:p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000" dirty="0"/>
              <a:t>U+0435 =  </a:t>
            </a:r>
            <a:r>
              <a:rPr lang="az-Cyrl-AZ" dirty="0"/>
              <a:t>е</a:t>
            </a:r>
            <a:r>
              <a:rPr lang="nl-NL" sz="2000" dirty="0"/>
              <a:t> </a:t>
            </a:r>
            <a:endParaRPr lang="nl-NL" b="1" dirty="0"/>
          </a:p>
        </p:txBody>
      </p:sp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88447E3F-40E0-086E-3F57-2CA8CE663A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560817"/>
              </p:ext>
            </p:extLst>
          </p:nvPr>
        </p:nvGraphicFramePr>
        <p:xfrm>
          <a:off x="3996069" y="3063240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164371985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4417134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nl-NL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z-Cyrl-AZ" dirty="0"/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7710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065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DE8BB7-CF35-6D70-593B-3DC3942E0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nieuw_2_Zwart_vierkand.png">
            <a:extLst>
              <a:ext uri="{FF2B5EF4-FFF2-40B4-BE49-F238E27FC236}">
                <a16:creationId xmlns:a16="http://schemas.microsoft.com/office/drawing/2014/main" id="{2AAA1867-3C85-BBA1-3A24-D9190FEE8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2" y="5540920"/>
            <a:ext cx="1382416" cy="138241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F99BE0B-E110-B671-218F-00669A671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5" b="11084"/>
          <a:stretch>
            <a:fillRect/>
          </a:stretch>
        </p:blipFill>
        <p:spPr>
          <a:xfrm>
            <a:off x="7787640" y="0"/>
            <a:ext cx="6807146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4C9003-BEF2-7E5D-61F6-B277B84FC36F}"/>
              </a:ext>
            </a:extLst>
          </p:cNvPr>
          <p:cNvSpPr txBox="1"/>
          <p:nvPr/>
        </p:nvSpPr>
        <p:spPr>
          <a:xfrm>
            <a:off x="731520" y="731520"/>
            <a:ext cx="27542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/>
              <a:t>Scenario één</a:t>
            </a:r>
            <a:endParaRPr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5D3D2FD-79DA-1BD7-9D6B-9707B315C140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5F09DCE7-B340-445C-4804-F1C3D11BB1AD}"/>
              </a:ext>
            </a:extLst>
          </p:cNvPr>
          <p:cNvSpPr txBox="1"/>
          <p:nvPr/>
        </p:nvSpPr>
        <p:spPr>
          <a:xfrm>
            <a:off x="692191" y="2017077"/>
            <a:ext cx="128945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400" b="1" dirty="0">
                <a:solidFill>
                  <a:srgbClr val="00A665"/>
                </a:solidFill>
              </a:rPr>
              <a:t>Situatie:</a:t>
            </a:r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sz="2400" b="1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8E46E8C-1EAB-3279-D327-3BF5BFCB06F0}"/>
              </a:ext>
            </a:extLst>
          </p:cNvPr>
          <p:cNvSpPr txBox="1"/>
          <p:nvPr/>
        </p:nvSpPr>
        <p:spPr>
          <a:xfrm>
            <a:off x="692191" y="2718236"/>
            <a:ext cx="66371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000" dirty="0"/>
              <a:t>Je bent op vakantie en wilt iedereen laten weten dat je alleen bereikbaar bent voor een kokosnoot gevuld met een tropisch drankje en een parapluutje. </a:t>
            </a:r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sz="2000" dirty="0"/>
          </a:p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000" dirty="0"/>
              <a:t>Je maakt een foto op het strand met de zee op de achtergrond en gooit deze op LinkedIn, Facebook en Instagram! </a:t>
            </a:r>
            <a:endParaRPr lang="nl-NL" b="1" dirty="0"/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72254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DD8B9C-5A0E-B407-EDC7-D8A3E8451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nieuw_2_Zwart_vierkand.png">
            <a:extLst>
              <a:ext uri="{FF2B5EF4-FFF2-40B4-BE49-F238E27FC236}">
                <a16:creationId xmlns:a16="http://schemas.microsoft.com/office/drawing/2014/main" id="{D9B51AE0-6361-93FA-93B4-584A64143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7393" y="5001079"/>
            <a:ext cx="1382416" cy="1382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606838-0B49-388A-0FCF-2018A61D63FC}"/>
              </a:ext>
            </a:extLst>
          </p:cNvPr>
          <p:cNvSpPr txBox="1"/>
          <p:nvPr/>
        </p:nvSpPr>
        <p:spPr>
          <a:xfrm>
            <a:off x="731520" y="731520"/>
            <a:ext cx="49222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 dirty="0"/>
              <a:t>Scenario één opdracht</a:t>
            </a:r>
            <a:endParaRPr dirty="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FAB3ED21-BBD3-AEA8-45BC-FB3E7C85C229}"/>
              </a:ext>
            </a:extLst>
          </p:cNvPr>
          <p:cNvSpPr txBox="1"/>
          <p:nvPr/>
        </p:nvSpPr>
        <p:spPr>
          <a:xfrm>
            <a:off x="731520" y="2035879"/>
            <a:ext cx="146065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400" b="1" dirty="0">
                <a:solidFill>
                  <a:srgbClr val="00A665"/>
                </a:solidFill>
              </a:rPr>
              <a:t>Opdracht:</a:t>
            </a:r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sz="2400" b="1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E5904AD-4AE4-6645-D5E2-07E72AE06D94}"/>
              </a:ext>
            </a:extLst>
          </p:cNvPr>
          <p:cNvSpPr txBox="1"/>
          <p:nvPr/>
        </p:nvSpPr>
        <p:spPr>
          <a:xfrm>
            <a:off x="731520" y="3075057"/>
            <a:ext cx="6637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Hoe zou jij de kennis dat iemand op vakantie is kunnen gebruiken?</a:t>
            </a:r>
          </a:p>
        </p:txBody>
      </p:sp>
      <p:pic>
        <p:nvPicPr>
          <p:cNvPr id="12" name="Graphic 11" descr="Wekker silhouet">
            <a:extLst>
              <a:ext uri="{FF2B5EF4-FFF2-40B4-BE49-F238E27FC236}">
                <a16:creationId xmlns:a16="http://schemas.microsoft.com/office/drawing/2014/main" id="{4A590DC5-DFE8-0247-9A21-367A8C5CAA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57187" y="58035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E4D587-30A8-2813-0FD8-4D9B48315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BF7226-B12A-0E9F-EBF7-B20EEC24236D}"/>
              </a:ext>
            </a:extLst>
          </p:cNvPr>
          <p:cNvSpPr txBox="1"/>
          <p:nvPr/>
        </p:nvSpPr>
        <p:spPr>
          <a:xfrm>
            <a:off x="731520" y="731520"/>
            <a:ext cx="29590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/>
              <a:t>Scenario twee</a:t>
            </a: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E97737-3407-5741-19C8-021BFA9EE21B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2D7466-3D81-498A-7CE2-7259C7B58E68}"/>
              </a:ext>
            </a:extLst>
          </p:cNvPr>
          <p:cNvSpPr txBox="1"/>
          <p:nvPr/>
        </p:nvSpPr>
        <p:spPr>
          <a:xfrm>
            <a:off x="731520" y="1835240"/>
            <a:ext cx="128945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400" b="1">
                <a:solidFill>
                  <a:srgbClr val="00A665"/>
                </a:solidFill>
              </a:rPr>
              <a:t>Situatie:</a:t>
            </a:r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sz="2400" b="1"/>
          </a:p>
        </p:txBody>
      </p:sp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3837279D-80D4-8A7F-D7C0-684D4E9AE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7393" y="5001079"/>
            <a:ext cx="1382416" cy="138241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FBE222B7-E2D5-1847-0971-060F287D88D6}"/>
              </a:ext>
            </a:extLst>
          </p:cNvPr>
          <p:cNvSpPr txBox="1"/>
          <p:nvPr/>
        </p:nvSpPr>
        <p:spPr>
          <a:xfrm>
            <a:off x="692759" y="2250738"/>
            <a:ext cx="66371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000" dirty="0"/>
              <a:t>Je werkt op kantoor. Op een ochtend staat er iemand bij de ingang die zegt dat hij van “de IT-afdeling” is en een probleem met het netwerk moet oplossen. Hij heeft geen pas, maar vraagt of iemand hem even binnen kan laten.</a:t>
            </a:r>
            <a:endParaRPr lang="nl-NL" b="1" dirty="0"/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b="1" dirty="0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7035A03B-DE26-E2D4-3FD5-C70BC1ED593E}"/>
              </a:ext>
            </a:extLst>
          </p:cNvPr>
          <p:cNvSpPr txBox="1"/>
          <p:nvPr/>
        </p:nvSpPr>
        <p:spPr>
          <a:xfrm>
            <a:off x="742251" y="4112659"/>
            <a:ext cx="146065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400" b="1" dirty="0">
                <a:solidFill>
                  <a:srgbClr val="00A665"/>
                </a:solidFill>
              </a:rPr>
              <a:t>Opdracht:</a:t>
            </a:r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sz="2400" b="1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BFACED7-E961-065A-6A56-2CF8769FD8DA}"/>
              </a:ext>
            </a:extLst>
          </p:cNvPr>
          <p:cNvSpPr txBox="1"/>
          <p:nvPr/>
        </p:nvSpPr>
        <p:spPr>
          <a:xfrm>
            <a:off x="703490" y="4489520"/>
            <a:ext cx="66371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Hoe zou jij binnenkomen zonder pas?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Wat zou je zeggen om vertrouwen te winnen?</a:t>
            </a:r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14663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6D41F-1C3B-1EC5-4CE8-AF13FE7D7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8E527F-2DAB-580B-B8E3-DC5A88F74DFE}"/>
              </a:ext>
            </a:extLst>
          </p:cNvPr>
          <p:cNvSpPr txBox="1"/>
          <p:nvPr/>
        </p:nvSpPr>
        <p:spPr>
          <a:xfrm>
            <a:off x="731520" y="731520"/>
            <a:ext cx="64680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/>
              <a:t>Voorkomen is beter dan genezen</a:t>
            </a: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BDD0B5-FC47-D5B7-0AB7-41BA351F7DF7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7BDEA-98A0-BA93-EBBA-DF89F1E6A9C3}"/>
              </a:ext>
            </a:extLst>
          </p:cNvPr>
          <p:cNvSpPr txBox="1"/>
          <p:nvPr/>
        </p:nvSpPr>
        <p:spPr>
          <a:xfrm>
            <a:off x="731520" y="2052960"/>
            <a:ext cx="2331600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400" b="1">
                <a:solidFill>
                  <a:srgbClr val="00A665"/>
                </a:solidFill>
              </a:rPr>
              <a:t>De medewerker:</a:t>
            </a:r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sz="2400" b="1"/>
          </a:p>
        </p:txBody>
      </p:sp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B3EEC856-25F7-A163-6938-C4007333C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7393" y="5001079"/>
            <a:ext cx="1382416" cy="13824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1C1BC5-AEA8-0DBD-805A-E02898E264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0" b="130"/>
          <a:stretch>
            <a:fillRect/>
          </a:stretch>
        </p:blipFill>
        <p:spPr>
          <a:xfrm>
            <a:off x="1512955" y="2722218"/>
            <a:ext cx="8503480" cy="282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6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06345D-9E72-6F0F-BFB2-1131CFEE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C09A06-5D1D-8AE7-78C6-675EC99947E9}"/>
              </a:ext>
            </a:extLst>
          </p:cNvPr>
          <p:cNvSpPr txBox="1"/>
          <p:nvPr/>
        </p:nvSpPr>
        <p:spPr>
          <a:xfrm>
            <a:off x="731520" y="731520"/>
            <a:ext cx="64680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/>
              <a:t>Voorkomen is beter dan genezen</a:t>
            </a: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EC09D5-135C-680E-9709-21791DC2C958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47A30-E77E-5CB1-E024-EE4AA4C795CF}"/>
              </a:ext>
            </a:extLst>
          </p:cNvPr>
          <p:cNvSpPr txBox="1"/>
          <p:nvPr/>
        </p:nvSpPr>
        <p:spPr>
          <a:xfrm>
            <a:off x="731520" y="2052960"/>
            <a:ext cx="180793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400" b="1">
                <a:solidFill>
                  <a:srgbClr val="00A665"/>
                </a:solidFill>
              </a:rPr>
              <a:t>De techniek:</a:t>
            </a:r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sz="2400" b="1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519CB0A-9C44-47CC-E620-73FAE6E98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2468458"/>
            <a:ext cx="9785346" cy="3261782"/>
          </a:xfrm>
          <a:prstGeom prst="rect">
            <a:avLst/>
          </a:prstGeom>
        </p:spPr>
      </p:pic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0CE33AF5-2316-876E-CCF8-0D3747459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7393" y="5001079"/>
            <a:ext cx="1382416" cy="138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4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7A8E52-06BB-805C-6E33-565375CE2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D5A9F9-A6BF-C909-26A9-E47569F6E065}"/>
              </a:ext>
            </a:extLst>
          </p:cNvPr>
          <p:cNvSpPr txBox="1"/>
          <p:nvPr/>
        </p:nvSpPr>
        <p:spPr>
          <a:xfrm>
            <a:off x="731520" y="731520"/>
            <a:ext cx="27318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 dirty="0"/>
              <a:t>DNS check?</a:t>
            </a:r>
            <a:endParaRPr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EDF6C1-3C8A-B439-3F1F-DDC8B5D612D4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F0D5C305-546A-6BE9-9626-3B9F2126D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7393" y="5001079"/>
            <a:ext cx="1382416" cy="138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74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nieuw_2_Zwart_vierkand.png">
            <a:extLst>
              <a:ext uri="{FF2B5EF4-FFF2-40B4-BE49-F238E27FC236}">
                <a16:creationId xmlns:a16="http://schemas.microsoft.com/office/drawing/2014/main" id="{DED2FFB7-F345-84A8-FDB0-5698C83C3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75" y="5217160"/>
            <a:ext cx="1382416" cy="138241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3D05C6F-7B57-69D5-3E1B-422AEFD42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3" t="7505" r="22592" b="7940"/>
          <a:stretch>
            <a:fillRect/>
          </a:stretch>
        </p:blipFill>
        <p:spPr>
          <a:xfrm>
            <a:off x="8920480" y="0"/>
            <a:ext cx="326136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D7E3FE-ECA5-0E40-FB6F-9685D684834B}"/>
              </a:ext>
            </a:extLst>
          </p:cNvPr>
          <p:cNvSpPr txBox="1"/>
          <p:nvPr/>
        </p:nvSpPr>
        <p:spPr>
          <a:xfrm>
            <a:off x="1686561" y="1690062"/>
            <a:ext cx="584839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4400" b="1" dirty="0"/>
              <a:t>Wie heeft er wel eens een vakantiefoto op </a:t>
            </a:r>
            <a:r>
              <a:rPr lang="nl-NL" sz="4400" b="1" dirty="0" err="1"/>
              <a:t>social</a:t>
            </a:r>
            <a:r>
              <a:rPr lang="nl-NL" sz="4400" b="1" dirty="0"/>
              <a:t> media gezet, voordat je weer thuis bent?</a:t>
            </a:r>
            <a:endParaRPr sz="4400" dirty="0"/>
          </a:p>
        </p:txBody>
      </p:sp>
    </p:spTree>
    <p:extLst>
      <p:ext uri="{BB962C8B-B14F-4D97-AF65-F5344CB8AC3E}">
        <p14:creationId xmlns:p14="http://schemas.microsoft.com/office/powerpoint/2010/main" val="3560458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B06E94-A39F-C66F-A46C-7F9950731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E51B06-9479-F77A-E318-BF210F65717B}"/>
              </a:ext>
            </a:extLst>
          </p:cNvPr>
          <p:cNvSpPr/>
          <p:nvPr/>
        </p:nvSpPr>
        <p:spPr>
          <a:xfrm>
            <a:off x="692191" y="6337775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4" descr="Logo_nieuw_2_Zwart_vierkand.png">
            <a:extLst>
              <a:ext uri="{FF2B5EF4-FFF2-40B4-BE49-F238E27FC236}">
                <a16:creationId xmlns:a16="http://schemas.microsoft.com/office/drawing/2014/main" id="{8CB52B5D-CB13-1AD7-F62D-F4FA2DC9A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7393" y="5001079"/>
            <a:ext cx="1382416" cy="1382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E56113-D2A9-0A5D-35CF-4331D53C75EE}"/>
              </a:ext>
            </a:extLst>
          </p:cNvPr>
          <p:cNvSpPr txBox="1"/>
          <p:nvPr/>
        </p:nvSpPr>
        <p:spPr>
          <a:xfrm>
            <a:off x="640080" y="1564640"/>
            <a:ext cx="109118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A665"/>
                </a:solidFill>
              </a:defRPr>
            </a:pPr>
            <a:r>
              <a:rPr lang="nl-NL" sz="6000" dirty="0"/>
              <a:t>Wie gebruikt er wel eens hetzelfde wachtwoord voor verschillende accounts?</a:t>
            </a:r>
            <a:endParaRPr sz="6000" dirty="0"/>
          </a:p>
        </p:txBody>
      </p:sp>
    </p:spTree>
    <p:extLst>
      <p:ext uri="{BB962C8B-B14F-4D97-AF65-F5344CB8AC3E}">
        <p14:creationId xmlns:p14="http://schemas.microsoft.com/office/powerpoint/2010/main" val="1474048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71D93B-5835-9A3C-8A92-615BE4905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1D97245-4178-F77D-3B0F-9E7E6F8DEACB}"/>
              </a:ext>
            </a:extLst>
          </p:cNvPr>
          <p:cNvSpPr/>
          <p:nvPr/>
        </p:nvSpPr>
        <p:spPr>
          <a:xfrm>
            <a:off x="692191" y="6337775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4" descr="Logo_nieuw_2_Zwart_vierkand.png">
            <a:extLst>
              <a:ext uri="{FF2B5EF4-FFF2-40B4-BE49-F238E27FC236}">
                <a16:creationId xmlns:a16="http://schemas.microsoft.com/office/drawing/2014/main" id="{F59D5179-5ABD-4F25-6E95-4699B5EA7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7393" y="5001079"/>
            <a:ext cx="1382416" cy="138241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194EB67-00DC-E85B-93DB-EA10BF7576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8" r="26228"/>
          <a:stretch>
            <a:fillRect/>
          </a:stretch>
        </p:blipFill>
        <p:spPr bwMode="auto">
          <a:xfrm>
            <a:off x="-1" y="0"/>
            <a:ext cx="472917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52A778-6603-7CCE-FC3E-39FE0E43214C}"/>
              </a:ext>
            </a:extLst>
          </p:cNvPr>
          <p:cNvSpPr txBox="1"/>
          <p:nvPr/>
        </p:nvSpPr>
        <p:spPr>
          <a:xfrm>
            <a:off x="5728930" y="2028616"/>
            <a:ext cx="577087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4400" b="1" dirty="0"/>
              <a:t>Wie heeft de telefoon wel eens opgeladen aan een openbare usb-poort?</a:t>
            </a:r>
            <a:endParaRPr sz="4400" dirty="0"/>
          </a:p>
        </p:txBody>
      </p:sp>
    </p:spTree>
    <p:extLst>
      <p:ext uri="{BB962C8B-B14F-4D97-AF65-F5344CB8AC3E}">
        <p14:creationId xmlns:p14="http://schemas.microsoft.com/office/powerpoint/2010/main" val="533087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E1B0A7-C453-BD48-02AA-67D0F1E5A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D54FA61C-2956-8904-04D5-986672C5B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871" y="0"/>
            <a:ext cx="10287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6932043-2C1D-0A41-1888-462B87B76CBD}"/>
              </a:ext>
            </a:extLst>
          </p:cNvPr>
          <p:cNvSpPr/>
          <p:nvPr/>
        </p:nvSpPr>
        <p:spPr>
          <a:xfrm>
            <a:off x="798871" y="1037016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4" descr="Logo_nieuw_2_Zwart_vierkand.png">
            <a:extLst>
              <a:ext uri="{FF2B5EF4-FFF2-40B4-BE49-F238E27FC236}">
                <a16:creationId xmlns:a16="http://schemas.microsoft.com/office/drawing/2014/main" id="{6DA345B0-9EB6-296C-7222-3DA0A2E5D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578" y="5006658"/>
            <a:ext cx="1382416" cy="1382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62DB55-FD96-85EA-35B6-37AA5168C932}"/>
              </a:ext>
            </a:extLst>
          </p:cNvPr>
          <p:cNvSpPr txBox="1"/>
          <p:nvPr/>
        </p:nvSpPr>
        <p:spPr>
          <a:xfrm>
            <a:off x="814111" y="474505"/>
            <a:ext cx="205376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 dirty="0"/>
              <a:t>Ons doel</a:t>
            </a:r>
            <a:endParaRPr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422EB1E-B104-97C9-22A5-7873232CBB3E}"/>
              </a:ext>
            </a:extLst>
          </p:cNvPr>
          <p:cNvSpPr txBox="1"/>
          <p:nvPr/>
        </p:nvSpPr>
        <p:spPr>
          <a:xfrm>
            <a:off x="-2020529" y="3232549"/>
            <a:ext cx="1080761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2400" b="1" dirty="0">
                <a:solidFill>
                  <a:srgbClr val="00A665"/>
                </a:solidFill>
              </a:rPr>
              <a:t>kijken door de ogen van een hacker.</a:t>
            </a:r>
            <a:endParaRPr lang="nl-NL" sz="2400" dirty="0">
              <a:solidFill>
                <a:srgbClr val="00A665"/>
              </a:solidFill>
            </a:endParaRPr>
          </a:p>
          <a:p>
            <a:endParaRPr lang="nl-NL" sz="2400" dirty="0"/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b="1" dirty="0"/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38519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0D526E-3A2B-24ED-BACC-8DA71E557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nieuw_2_Zwart_vierkand.png">
            <a:extLst>
              <a:ext uri="{FF2B5EF4-FFF2-40B4-BE49-F238E27FC236}">
                <a16:creationId xmlns:a16="http://schemas.microsoft.com/office/drawing/2014/main" id="{9CD91117-BA90-B029-3916-D045EDC78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75" y="5072199"/>
            <a:ext cx="1382416" cy="1382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7DFAC2-0522-2AC4-4514-BC11E1398BA1}"/>
              </a:ext>
            </a:extLst>
          </p:cNvPr>
          <p:cNvSpPr txBox="1"/>
          <p:nvPr/>
        </p:nvSpPr>
        <p:spPr>
          <a:xfrm>
            <a:off x="692191" y="751840"/>
            <a:ext cx="35745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 dirty="0"/>
              <a:t>Typische hacker</a:t>
            </a:r>
            <a:endParaRPr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54510E-F6BF-4CD6-0308-3E1AAFD35F75}"/>
              </a:ext>
            </a:extLst>
          </p:cNvPr>
          <p:cNvGrpSpPr/>
          <p:nvPr/>
        </p:nvGrpSpPr>
        <p:grpSpPr>
          <a:xfrm>
            <a:off x="4502560" y="-381965"/>
            <a:ext cx="8947230" cy="7239965"/>
            <a:chOff x="2839343" y="724828"/>
            <a:chExt cx="6504023" cy="4376855"/>
          </a:xfrm>
        </p:grpSpPr>
        <p:pic>
          <p:nvPicPr>
            <p:cNvPr id="3" name="Picture 2" descr="A green stream of numbers&#10;&#10;AI-generated content may be incorrect.">
              <a:extLst>
                <a:ext uri="{FF2B5EF4-FFF2-40B4-BE49-F238E27FC236}">
                  <a16:creationId xmlns:a16="http://schemas.microsoft.com/office/drawing/2014/main" id="{11877529-5E96-C1E5-35E2-7420AFB1F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39343" y="724828"/>
              <a:ext cx="6504023" cy="437685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9343BC7B-7E9E-E3ED-7CAA-B2B0AC8F0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4797" r="27330"/>
            <a:stretch>
              <a:fillRect/>
            </a:stretch>
          </p:blipFill>
          <p:spPr>
            <a:xfrm>
              <a:off x="4961609" y="1268617"/>
              <a:ext cx="2638134" cy="374495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2975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F67B61-701A-1A08-95E5-E6AC28841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EAC1CD-21C3-F6E9-6D50-BDB49723CFD0}"/>
              </a:ext>
            </a:extLst>
          </p:cNvPr>
          <p:cNvSpPr/>
          <p:nvPr/>
        </p:nvSpPr>
        <p:spPr>
          <a:xfrm>
            <a:off x="692191" y="6337775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4" descr="Logo_nieuw_2_Zwart_vierkand.png">
            <a:extLst>
              <a:ext uri="{FF2B5EF4-FFF2-40B4-BE49-F238E27FC236}">
                <a16:creationId xmlns:a16="http://schemas.microsoft.com/office/drawing/2014/main" id="{2ED8D3B7-0CBB-D37C-9954-9B6C127E7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6513" y="5475584"/>
            <a:ext cx="1382416" cy="138241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BD56B2A-FBF8-9D25-60D0-C220E4FCFF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733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94C1D1-9A6C-44C3-4523-1FB114C3FCB5}"/>
              </a:ext>
            </a:extLst>
          </p:cNvPr>
          <p:cNvSpPr txBox="1"/>
          <p:nvPr/>
        </p:nvSpPr>
        <p:spPr>
          <a:xfrm>
            <a:off x="731520" y="731520"/>
            <a:ext cx="166744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 dirty="0"/>
              <a:t>Emotie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F62A03-C853-C30F-7463-7BEE6167FEF2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EB4918-B120-9C9C-C2A0-AF4ABFF882F1}"/>
              </a:ext>
            </a:extLst>
          </p:cNvPr>
          <p:cNvSpPr txBox="1"/>
          <p:nvPr/>
        </p:nvSpPr>
        <p:spPr>
          <a:xfrm>
            <a:off x="3541395" y="1869281"/>
            <a:ext cx="460222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2C2C2C"/>
                </a:solidFill>
              </a:defRPr>
            </a:pPr>
            <a:r>
              <a:rPr lang="nl-NL" sz="2400" b="1" dirty="0">
                <a:solidFill>
                  <a:srgbClr val="00A665"/>
                </a:solidFill>
              </a:rPr>
              <a:t>Drie emoties om aan te spreken</a:t>
            </a:r>
          </a:p>
          <a:p>
            <a:pPr>
              <a:defRPr sz="2000">
                <a:solidFill>
                  <a:srgbClr val="2C2C2C"/>
                </a:solidFill>
              </a:defRPr>
            </a:pPr>
            <a:endParaRPr lang="nl-NL" sz="2400" b="1" dirty="0"/>
          </a:p>
        </p:txBody>
      </p:sp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35876648-38D6-6A92-8C25-F5E00E967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584" y="5182025"/>
            <a:ext cx="1382416" cy="1382416"/>
          </a:xfrm>
          <a:prstGeom prst="rect">
            <a:avLst/>
          </a:prstGeom>
        </p:spPr>
      </p:pic>
      <p:pic>
        <p:nvPicPr>
          <p:cNvPr id="11" name="Picture 10" descr="A cartoon of a person looking at a computer&#10;&#10;AI-generated content may be incorrect.">
            <a:extLst>
              <a:ext uri="{FF2B5EF4-FFF2-40B4-BE49-F238E27FC236}">
                <a16:creationId xmlns:a16="http://schemas.microsoft.com/office/drawing/2014/main" id="{56A91650-2B97-8F0B-0532-D8B2A2A3A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924" y="2606261"/>
            <a:ext cx="1883803" cy="3578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A cartoon of a person looking at a cell phone&#10;&#10;AI-generated content may be incorrect.">
            <a:extLst>
              <a:ext uri="{FF2B5EF4-FFF2-40B4-BE49-F238E27FC236}">
                <a16:creationId xmlns:a16="http://schemas.microsoft.com/office/drawing/2014/main" id="{97587FAA-728A-3A3F-5676-C786890AE8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7946" y="2597979"/>
            <a:ext cx="1878983" cy="3578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A person looking at a tablet&#10;&#10;AI-generated content may be incorrect.">
            <a:extLst>
              <a:ext uri="{FF2B5EF4-FFF2-40B4-BE49-F238E27FC236}">
                <a16:creationId xmlns:a16="http://schemas.microsoft.com/office/drawing/2014/main" id="{74132F03-D2A0-485B-0544-C3E02D00D9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4881" y="2600740"/>
            <a:ext cx="1890644" cy="3578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896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FA6F75-9138-F44E-E874-5A3C0ABED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F1C07F-6D86-A9F0-3EC3-DAE4E82A5F18}"/>
              </a:ext>
            </a:extLst>
          </p:cNvPr>
          <p:cNvSpPr/>
          <p:nvPr/>
        </p:nvSpPr>
        <p:spPr>
          <a:xfrm>
            <a:off x="731520" y="1737360"/>
            <a:ext cx="2286000" cy="45720"/>
          </a:xfrm>
          <a:prstGeom prst="rect">
            <a:avLst/>
          </a:prstGeom>
          <a:solidFill>
            <a:srgbClr val="00A6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4" descr="Logo_nieuw_2_Zwart_vierkand.png">
            <a:extLst>
              <a:ext uri="{FF2B5EF4-FFF2-40B4-BE49-F238E27FC236}">
                <a16:creationId xmlns:a16="http://schemas.microsoft.com/office/drawing/2014/main" id="{54557C21-0559-9BBC-F8FF-96FCE0EC2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584" y="5182025"/>
            <a:ext cx="1382416" cy="1382416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2AFBF416-02DB-A526-1DA2-0ECEAB3B65C4}"/>
              </a:ext>
            </a:extLst>
          </p:cNvPr>
          <p:cNvSpPr txBox="1"/>
          <p:nvPr/>
        </p:nvSpPr>
        <p:spPr>
          <a:xfrm>
            <a:off x="731519" y="731520"/>
            <a:ext cx="249346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600" b="1">
                <a:solidFill>
                  <a:srgbClr val="00A665"/>
                </a:solidFill>
              </a:defRPr>
            </a:pPr>
            <a:r>
              <a:rPr lang="nl-NL" sz="3600" b="1"/>
              <a:t>Voorbeeld</a:t>
            </a:r>
            <a:endParaRPr lang="en-US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027B3DD-F74D-918D-008F-663B95747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90" y="2699744"/>
            <a:ext cx="10631130" cy="232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5111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1dc6eb-0537-42e8-8478-1995a80d3030" xsi:nil="true"/>
    <lcf76f155ced4ddcb4097134ff3c332f xmlns="0809bcc3-2b40-4c4e-899c-efdcc93c71a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0EE2E176973E4FB434DDB56481084D" ma:contentTypeVersion="12" ma:contentTypeDescription="Een nieuw document maken." ma:contentTypeScope="" ma:versionID="e5acf3927348957abe09f3f4a6577bd1">
  <xsd:schema xmlns:xsd="http://www.w3.org/2001/XMLSchema" xmlns:xs="http://www.w3.org/2001/XMLSchema" xmlns:p="http://schemas.microsoft.com/office/2006/metadata/properties" xmlns:ns2="0809bcc3-2b40-4c4e-899c-efdcc93c71af" xmlns:ns3="501dc6eb-0537-42e8-8478-1995a80d3030" targetNamespace="http://schemas.microsoft.com/office/2006/metadata/properties" ma:root="true" ma:fieldsID="17aeabdc3130a45da586f38e881a64d9" ns2:_="" ns3:_="">
    <xsd:import namespace="0809bcc3-2b40-4c4e-899c-efdcc93c71af"/>
    <xsd:import namespace="501dc6eb-0537-42e8-8478-1995a80d30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09bcc3-2b40-4c4e-899c-efdcc93c71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46cc5253-616b-4834-8f63-07b077ebe0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1dc6eb-0537-42e8-8478-1995a80d303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398ba21-4865-48bf-a6b3-7d14b7abe63a}" ma:internalName="TaxCatchAll" ma:showField="CatchAllData" ma:web="501dc6eb-0537-42e8-8478-1995a80d30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3E126F-3B44-4A70-AE95-AFE3A3AD9648}">
  <ds:schemaRefs>
    <ds:schemaRef ds:uri="0809bcc3-2b40-4c4e-899c-efdcc93c71af"/>
    <ds:schemaRef ds:uri="501dc6eb-0537-42e8-8478-1995a80d3030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2685B47-94EE-474F-9EA7-DC174DB97A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B9F803-29C8-4666-8032-962196495CA3}">
  <ds:schemaRefs>
    <ds:schemaRef ds:uri="0809bcc3-2b40-4c4e-899c-efdcc93c71af"/>
    <ds:schemaRef ds:uri="501dc6eb-0537-42e8-8478-1995a80d303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5291</TotalTime>
  <Words>1186</Words>
  <Application>Microsoft Office PowerPoint</Application>
  <PresentationFormat>Breedbeeld</PresentationFormat>
  <Paragraphs>108</Paragraphs>
  <Slides>19</Slides>
  <Notes>19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Arial,Sans-Serif</vt:lpstr>
      <vt:lpstr>Courier New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Ruiter || Araneo-IT</dc:creator>
  <cp:lastModifiedBy>Steven Ruiter || Araneo-IT</cp:lastModifiedBy>
  <cp:revision>88</cp:revision>
  <dcterms:created xsi:type="dcterms:W3CDTF">2026-02-26T11:37:18Z</dcterms:created>
  <dcterms:modified xsi:type="dcterms:W3CDTF">2026-05-29T08:12:56Z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5bc193-dc7c-4d70-a174-478e5eaeb043_Enabled">
    <vt:lpwstr>true</vt:lpwstr>
  </property>
  <property fmtid="{D5CDD505-2E9C-101B-9397-08002B2CF9AE}" pid="3" name="MSIP_Label_ea5bc193-dc7c-4d70-a174-478e5eaeb043_SetDate">
    <vt:lpwstr>2026-03-05T14:18:31Z</vt:lpwstr>
  </property>
  <property fmtid="{D5CDD505-2E9C-101B-9397-08002B2CF9AE}" pid="4" name="MSIP_Label_ea5bc193-dc7c-4d70-a174-478e5eaeb043_Method">
    <vt:lpwstr>Standard</vt:lpwstr>
  </property>
  <property fmtid="{D5CDD505-2E9C-101B-9397-08002B2CF9AE}" pid="5" name="MSIP_Label_ea5bc193-dc7c-4d70-a174-478e5eaeb043_Name">
    <vt:lpwstr>Vertrouwelijk</vt:lpwstr>
  </property>
  <property fmtid="{D5CDD505-2E9C-101B-9397-08002B2CF9AE}" pid="6" name="MSIP_Label_ea5bc193-dc7c-4d70-a174-478e5eaeb043_SiteId">
    <vt:lpwstr>cc080ab9-c4e2-422a-87dc-4049f58cb3b9</vt:lpwstr>
  </property>
  <property fmtid="{D5CDD505-2E9C-101B-9397-08002B2CF9AE}" pid="7" name="MSIP_Label_ea5bc193-dc7c-4d70-a174-478e5eaeb043_ActionId">
    <vt:lpwstr>cf870c92-c1a0-4869-bee6-eebe634dcaea</vt:lpwstr>
  </property>
  <property fmtid="{D5CDD505-2E9C-101B-9397-08002B2CF9AE}" pid="8" name="MSIP_Label_ea5bc193-dc7c-4d70-a174-478e5eaeb043_ContentBits">
    <vt:lpwstr>0</vt:lpwstr>
  </property>
  <property fmtid="{D5CDD505-2E9C-101B-9397-08002B2CF9AE}" pid="9" name="MSIP_Label_ea5bc193-dc7c-4d70-a174-478e5eaeb043_Tag">
    <vt:lpwstr>10, 3, 0, 1</vt:lpwstr>
  </property>
  <property fmtid="{D5CDD505-2E9C-101B-9397-08002B2CF9AE}" pid="10" name="ContentTypeId">
    <vt:lpwstr>0x010100F80EE2E176973E4FB434DDB56481084D</vt:lpwstr>
  </property>
  <property fmtid="{D5CDD505-2E9C-101B-9397-08002B2CF9AE}" pid="11" name="MediaServiceImageTags">
    <vt:lpwstr/>
  </property>
</Properties>
</file>